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18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9B4BE18-C346-470A-99B5-4CB1C193BE92}" type="datetimeFigureOut">
              <a:rPr lang="en-GB" smtClean="0"/>
              <a:t>29/08/2023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7C3E034-52B2-4F7A-A839-CB7FF6F2050A}" type="slidenum">
              <a:rPr lang="en-GB" smtClean="0"/>
              <a:t>‹#›</a:t>
            </a:fld>
            <a:endParaRPr lang="en-GB"/>
          </a:p>
        </p:txBody>
      </p:sp>
    </p:spTree>
    <p:extLst>
      <p:ext uri="{BB962C8B-B14F-4D97-AF65-F5344CB8AC3E}">
        <p14:creationId xmlns:p14="http://schemas.microsoft.com/office/powerpoint/2010/main" val="27625316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B4BE18-C346-470A-99B5-4CB1C193BE92}" type="datetimeFigureOut">
              <a:rPr lang="en-GB" smtClean="0"/>
              <a:t>29/08/2023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C3E034-52B2-4F7A-A839-CB7FF6F2050A}" type="slidenum">
              <a:rPr lang="en-GB" smtClean="0"/>
              <a:t>‹#›</a:t>
            </a:fld>
            <a:endParaRPr lang="en-GB"/>
          </a:p>
        </p:txBody>
      </p:sp>
    </p:spTree>
    <p:extLst>
      <p:ext uri="{BB962C8B-B14F-4D97-AF65-F5344CB8AC3E}">
        <p14:creationId xmlns:p14="http://schemas.microsoft.com/office/powerpoint/2010/main" val="1397112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B4BE18-C346-470A-99B5-4CB1C193BE92}" type="datetimeFigureOut">
              <a:rPr lang="en-GB" smtClean="0"/>
              <a:t>29/08/2023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C3E034-52B2-4F7A-A839-CB7FF6F2050A}" type="slidenum">
              <a:rPr lang="en-GB" smtClean="0"/>
              <a:t>‹#›</a:t>
            </a:fld>
            <a:endParaRPr lang="en-GB"/>
          </a:p>
        </p:txBody>
      </p:sp>
    </p:spTree>
    <p:extLst>
      <p:ext uri="{BB962C8B-B14F-4D97-AF65-F5344CB8AC3E}">
        <p14:creationId xmlns:p14="http://schemas.microsoft.com/office/powerpoint/2010/main" val="2504190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B4BE18-C346-470A-99B5-4CB1C193BE92}" type="datetimeFigureOut">
              <a:rPr lang="en-GB" smtClean="0"/>
              <a:t>29/08/2023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7C3E034-52B2-4F7A-A839-CB7FF6F2050A}" type="slidenum">
              <a:rPr lang="en-GB" smtClean="0"/>
              <a:t>‹#›</a:t>
            </a:fld>
            <a:endParaRPr lang="en-GB"/>
          </a:p>
        </p:txBody>
      </p:sp>
    </p:spTree>
    <p:extLst>
      <p:ext uri="{BB962C8B-B14F-4D97-AF65-F5344CB8AC3E}">
        <p14:creationId xmlns:p14="http://schemas.microsoft.com/office/powerpoint/2010/main" val="148429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9B4BE18-C346-470A-99B5-4CB1C193BE92}" type="datetimeFigureOut">
              <a:rPr lang="en-GB" smtClean="0"/>
              <a:t>29/08/2023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7C3E034-52B2-4F7A-A839-CB7FF6F2050A}" type="slidenum">
              <a:rPr lang="en-GB" smtClean="0"/>
              <a:t>‹#›</a:t>
            </a:fld>
            <a:endParaRPr lang="en-GB"/>
          </a:p>
        </p:txBody>
      </p:sp>
    </p:spTree>
    <p:extLst>
      <p:ext uri="{BB962C8B-B14F-4D97-AF65-F5344CB8AC3E}">
        <p14:creationId xmlns:p14="http://schemas.microsoft.com/office/powerpoint/2010/main" val="32849466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9B4BE18-C346-470A-99B5-4CB1C193BE92}" type="datetimeFigureOut">
              <a:rPr lang="en-GB" smtClean="0"/>
              <a:t>29/08/2023</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B7C3E034-52B2-4F7A-A839-CB7FF6F2050A}" type="slidenum">
              <a:rPr lang="en-GB" smtClean="0"/>
              <a:t>‹#›</a:t>
            </a:fld>
            <a:endParaRPr lang="en-GB"/>
          </a:p>
        </p:txBody>
      </p:sp>
    </p:spTree>
    <p:extLst>
      <p:ext uri="{BB962C8B-B14F-4D97-AF65-F5344CB8AC3E}">
        <p14:creationId xmlns:p14="http://schemas.microsoft.com/office/powerpoint/2010/main" val="2308703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A9B4BE18-C346-470A-99B5-4CB1C193BE92}" type="datetimeFigureOut">
              <a:rPr lang="en-GB" smtClean="0"/>
              <a:t>29/08/2023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7C3E034-52B2-4F7A-A839-CB7FF6F2050A}"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174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B4BE18-C346-470A-99B5-4CB1C193BE92}" type="datetimeFigureOut">
              <a:rPr lang="en-GB" smtClean="0"/>
              <a:t>29/08/2023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7C3E034-52B2-4F7A-A839-CB7FF6F2050A}" type="slidenum">
              <a:rPr lang="en-GB" smtClean="0"/>
              <a:t>‹#›</a:t>
            </a:fld>
            <a:endParaRPr lang="en-GB"/>
          </a:p>
        </p:txBody>
      </p:sp>
    </p:spTree>
    <p:extLst>
      <p:ext uri="{BB962C8B-B14F-4D97-AF65-F5344CB8AC3E}">
        <p14:creationId xmlns:p14="http://schemas.microsoft.com/office/powerpoint/2010/main" val="3158304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B4BE18-C346-470A-99B5-4CB1C193BE92}" type="datetimeFigureOut">
              <a:rPr lang="en-GB" smtClean="0"/>
              <a:t>29/08/2023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7C3E034-52B2-4F7A-A839-CB7FF6F2050A}" type="slidenum">
              <a:rPr lang="en-GB" smtClean="0"/>
              <a:t>‹#›</a:t>
            </a:fld>
            <a:endParaRPr lang="en-GB"/>
          </a:p>
        </p:txBody>
      </p:sp>
    </p:spTree>
    <p:extLst>
      <p:ext uri="{BB962C8B-B14F-4D97-AF65-F5344CB8AC3E}">
        <p14:creationId xmlns:p14="http://schemas.microsoft.com/office/powerpoint/2010/main" val="53580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9B4BE18-C346-470A-99B5-4CB1C193BE92}" type="datetimeFigureOut">
              <a:rPr lang="en-GB" smtClean="0"/>
              <a:t>29/08/2023</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B7C3E034-52B2-4F7A-A839-CB7FF6F2050A}" type="slidenum">
              <a:rPr lang="en-GB" smtClean="0"/>
              <a:t>‹#›</a:t>
            </a:fld>
            <a:endParaRPr lang="en-GB"/>
          </a:p>
        </p:txBody>
      </p:sp>
    </p:spTree>
    <p:extLst>
      <p:ext uri="{BB962C8B-B14F-4D97-AF65-F5344CB8AC3E}">
        <p14:creationId xmlns:p14="http://schemas.microsoft.com/office/powerpoint/2010/main" val="267341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9B4BE18-C346-470A-99B5-4CB1C193BE92}" type="datetimeFigureOut">
              <a:rPr lang="en-GB" smtClean="0"/>
              <a:t>29/08/2023</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B7C3E034-52B2-4F7A-A839-CB7FF6F2050A}" type="slidenum">
              <a:rPr lang="en-GB" smtClean="0"/>
              <a:t>‹#›</a:t>
            </a:fld>
            <a:endParaRPr lang="en-GB"/>
          </a:p>
        </p:txBody>
      </p:sp>
    </p:spTree>
    <p:extLst>
      <p:ext uri="{BB962C8B-B14F-4D97-AF65-F5344CB8AC3E}">
        <p14:creationId xmlns:p14="http://schemas.microsoft.com/office/powerpoint/2010/main" val="2729411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9B4BE18-C346-470A-99B5-4CB1C193BE92}" type="datetimeFigureOut">
              <a:rPr lang="en-GB" smtClean="0"/>
              <a:t>29/08/2023</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7C3E034-52B2-4F7A-A839-CB7FF6F2050A}" type="slidenum">
              <a:rPr lang="en-GB" smtClean="0"/>
              <a:t>‹#›</a:t>
            </a:fld>
            <a:endParaRPr lang="en-GB"/>
          </a:p>
        </p:txBody>
      </p:sp>
    </p:spTree>
    <p:extLst>
      <p:ext uri="{BB962C8B-B14F-4D97-AF65-F5344CB8AC3E}">
        <p14:creationId xmlns:p14="http://schemas.microsoft.com/office/powerpoint/2010/main" val="176709952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0BDB-E374-031B-7649-7F6006A90DB4}"/>
              </a:ext>
            </a:extLst>
          </p:cNvPr>
          <p:cNvSpPr>
            <a:spLocks noGrp="1"/>
          </p:cNvSpPr>
          <p:nvPr>
            <p:ph type="ctrTitle"/>
          </p:nvPr>
        </p:nvSpPr>
        <p:spPr>
          <a:xfrm>
            <a:off x="2390312" y="1374690"/>
            <a:ext cx="8991600" cy="1645920"/>
          </a:xfrm>
        </p:spPr>
        <p:txBody>
          <a:bodyPr/>
          <a:lstStyle/>
          <a:p>
            <a:r>
              <a:rPr lang="mk-MK" sz="1800" dirty="0">
                <a:effectLst/>
                <a:latin typeface="Times New Roman" panose="02020603050405020304" pitchFamily="18" charset="0"/>
                <a:ea typeface="MS Mincho" panose="02020609040205080304" pitchFamily="49" charset="-128"/>
              </a:rPr>
              <a:t>Крипто предикции на</a:t>
            </a:r>
            <a:r>
              <a:rPr lang="en-GB" sz="1800" dirty="0">
                <a:effectLst/>
                <a:latin typeface="Times New Roman" panose="02020603050405020304" pitchFamily="18" charset="0"/>
                <a:ea typeface="MS Mincho" panose="02020609040205080304" pitchFamily="49" charset="-128"/>
              </a:rPr>
              <a:t> Bitcoin, Litecoin, Dogecoin, Ethereum, </a:t>
            </a:r>
            <a:r>
              <a:rPr lang="en-GB" sz="1800" dirty="0" err="1">
                <a:effectLst/>
                <a:latin typeface="Times New Roman" panose="02020603050405020304" pitchFamily="18" charset="0"/>
                <a:ea typeface="MS Mincho" panose="02020609040205080304" pitchFamily="49" charset="-128"/>
              </a:rPr>
              <a:t>Cardano</a:t>
            </a:r>
            <a:r>
              <a:rPr lang="en-GB" sz="1800" dirty="0">
                <a:effectLst/>
                <a:latin typeface="Times New Roman" panose="02020603050405020304" pitchFamily="18" charset="0"/>
                <a:ea typeface="MS Mincho" panose="02020609040205080304" pitchFamily="49" charset="-128"/>
              </a:rPr>
              <a:t>, </a:t>
            </a:r>
            <a:r>
              <a:rPr lang="en-GB" sz="1800" dirty="0" err="1">
                <a:effectLst/>
                <a:latin typeface="Times New Roman" panose="02020603050405020304" pitchFamily="18" charset="0"/>
                <a:ea typeface="MS Mincho" panose="02020609040205080304" pitchFamily="49" charset="-128"/>
              </a:rPr>
              <a:t>Monero</a:t>
            </a:r>
            <a:r>
              <a:rPr lang="en-GB" sz="1800" dirty="0">
                <a:effectLst/>
                <a:latin typeface="Times New Roman" panose="02020603050405020304" pitchFamily="18" charset="0"/>
                <a:ea typeface="MS Mincho" panose="02020609040205080304" pitchFamily="49" charset="-128"/>
              </a:rPr>
              <a:t>, Dash</a:t>
            </a:r>
            <a:r>
              <a:rPr lang="mk-MK" sz="1800" dirty="0">
                <a:effectLst/>
                <a:latin typeface="Times New Roman" panose="02020603050405020304" pitchFamily="18" charset="0"/>
                <a:ea typeface="MS Mincho" panose="02020609040205080304" pitchFamily="49" charset="-128"/>
              </a:rPr>
              <a:t>, со проучување на нивните податоци со библиотеката </a:t>
            </a:r>
            <a:r>
              <a:rPr lang="en-GB" sz="1800" dirty="0" err="1">
                <a:effectLst/>
                <a:latin typeface="Times New Roman" panose="02020603050405020304" pitchFamily="18" charset="0"/>
                <a:ea typeface="MS Mincho" panose="02020609040205080304" pitchFamily="49" charset="-128"/>
              </a:rPr>
              <a:t>tsfresh</a:t>
            </a:r>
            <a:br>
              <a:rPr lang="en-GB" sz="1800" dirty="0">
                <a:effectLst/>
                <a:latin typeface="Times New Roman" panose="02020603050405020304" pitchFamily="18" charset="0"/>
                <a:ea typeface="Times New Roman" panose="02020603050405020304" pitchFamily="18" charset="0"/>
              </a:rPr>
            </a:br>
            <a:endParaRPr lang="en-GB" dirty="0"/>
          </a:p>
        </p:txBody>
      </p:sp>
      <p:sp>
        <p:nvSpPr>
          <p:cNvPr id="3" name="Subtitle 2">
            <a:extLst>
              <a:ext uri="{FF2B5EF4-FFF2-40B4-BE49-F238E27FC236}">
                <a16:creationId xmlns:a16="http://schemas.microsoft.com/office/drawing/2014/main" id="{E5418052-BEEA-F643-440B-0E5B2BDA6DFB}"/>
              </a:ext>
            </a:extLst>
          </p:cNvPr>
          <p:cNvSpPr>
            <a:spLocks noGrp="1"/>
          </p:cNvSpPr>
          <p:nvPr>
            <p:ph type="subTitle" idx="1"/>
          </p:nvPr>
        </p:nvSpPr>
        <p:spPr>
          <a:xfrm>
            <a:off x="4319807" y="3722229"/>
            <a:ext cx="6801612" cy="1239894"/>
          </a:xfrm>
        </p:spPr>
        <p:txBody>
          <a:bodyPr/>
          <a:lstStyle/>
          <a:p>
            <a:r>
              <a:rPr lang="mk-MK" dirty="0"/>
              <a:t>Изработил</a:t>
            </a:r>
            <a:r>
              <a:rPr lang="en-GB" dirty="0"/>
              <a:t>: </a:t>
            </a:r>
            <a:r>
              <a:rPr lang="mk-MK" dirty="0"/>
              <a:t>Крсте Гошаревски </a:t>
            </a:r>
            <a:r>
              <a:rPr lang="en-GB" dirty="0"/>
              <a:t>[203009]</a:t>
            </a:r>
          </a:p>
        </p:txBody>
      </p:sp>
      <p:pic>
        <p:nvPicPr>
          <p:cNvPr id="5" name="Picture 4" descr="A screenshot of a computer&#10;&#10;Description automatically generated">
            <a:extLst>
              <a:ext uri="{FF2B5EF4-FFF2-40B4-BE49-F238E27FC236}">
                <a16:creationId xmlns:a16="http://schemas.microsoft.com/office/drawing/2014/main" id="{FE93248B-9071-60F5-DC1F-62FB62228FBA}"/>
              </a:ext>
            </a:extLst>
          </p:cNvPr>
          <p:cNvPicPr>
            <a:picLocks noChangeAspect="1"/>
          </p:cNvPicPr>
          <p:nvPr/>
        </p:nvPicPr>
        <p:blipFill rotWithShape="1">
          <a:blip r:embed="rId2">
            <a:extLst>
              <a:ext uri="{28A0092B-C50C-407E-A947-70E740481C1C}">
                <a14:useLocalDpi xmlns:a14="http://schemas.microsoft.com/office/drawing/2010/main" val="0"/>
              </a:ext>
            </a:extLst>
          </a:blip>
          <a:srcRect l="56796" t="27832" r="3277" b="27249"/>
          <a:stretch/>
        </p:blipFill>
        <p:spPr>
          <a:xfrm>
            <a:off x="887464" y="3329126"/>
            <a:ext cx="3820658" cy="24178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7347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CA4F-1FCF-D03C-4BCC-7ACF6B531B41}"/>
              </a:ext>
            </a:extLst>
          </p:cNvPr>
          <p:cNvSpPr>
            <a:spLocks noGrp="1"/>
          </p:cNvSpPr>
          <p:nvPr>
            <p:ph type="title"/>
          </p:nvPr>
        </p:nvSpPr>
        <p:spPr/>
        <p:txBody>
          <a:bodyPr/>
          <a:lstStyle/>
          <a:p>
            <a:r>
              <a:rPr lang="mk-MK" dirty="0"/>
              <a:t>Резултати</a:t>
            </a:r>
            <a:endParaRPr lang="en-GB" dirty="0"/>
          </a:p>
        </p:txBody>
      </p:sp>
      <p:sp>
        <p:nvSpPr>
          <p:cNvPr id="3" name="Content Placeholder 2">
            <a:extLst>
              <a:ext uri="{FF2B5EF4-FFF2-40B4-BE49-F238E27FC236}">
                <a16:creationId xmlns:a16="http://schemas.microsoft.com/office/drawing/2014/main" id="{B452EAE1-A611-F933-48FE-D7F0B8C894A4}"/>
              </a:ext>
            </a:extLst>
          </p:cNvPr>
          <p:cNvSpPr>
            <a:spLocks noGrp="1"/>
          </p:cNvSpPr>
          <p:nvPr>
            <p:ph idx="1"/>
          </p:nvPr>
        </p:nvSpPr>
        <p:spPr/>
        <p:txBody>
          <a:bodyPr/>
          <a:lstStyle/>
          <a:p>
            <a:r>
              <a:rPr lang="mk-MK" sz="1800" dirty="0">
                <a:effectLst/>
                <a:latin typeface="Times New Roman" panose="02020603050405020304" pitchFamily="18" charset="0"/>
                <a:ea typeface="MS Mincho" panose="02020609040205080304" pitchFamily="49" charset="-128"/>
              </a:rPr>
              <a:t>За подобра визуелизација кон следењето на процесот на учење на моделот ќе искористиме график за грешката на тренинг и валидациските податоци. </a:t>
            </a:r>
            <a:endParaRPr lang="en-GB" sz="1800" dirty="0">
              <a:effectLst/>
              <a:latin typeface="Times New Roman" panose="02020603050405020304" pitchFamily="18" charset="0"/>
              <a:ea typeface="Times New Roman" panose="02020603050405020304" pitchFamily="18" charset="0"/>
            </a:endParaRPr>
          </a:p>
          <a:p>
            <a:endParaRPr lang="en-GB" dirty="0"/>
          </a:p>
        </p:txBody>
      </p:sp>
      <p:pic>
        <p:nvPicPr>
          <p:cNvPr id="5" name="Picture 4" descr="A screenshot of a computer screen&#10;&#10;Description automatically generated">
            <a:extLst>
              <a:ext uri="{FF2B5EF4-FFF2-40B4-BE49-F238E27FC236}">
                <a16:creationId xmlns:a16="http://schemas.microsoft.com/office/drawing/2014/main" id="{CC16D37B-BA6F-2CB2-1FC2-5D5A5F142558}"/>
              </a:ext>
            </a:extLst>
          </p:cNvPr>
          <p:cNvPicPr>
            <a:picLocks noChangeAspect="1"/>
          </p:cNvPicPr>
          <p:nvPr/>
        </p:nvPicPr>
        <p:blipFill rotWithShape="1">
          <a:blip r:embed="rId2">
            <a:extLst>
              <a:ext uri="{28A0092B-C50C-407E-A947-70E740481C1C}">
                <a14:useLocalDpi xmlns:a14="http://schemas.microsoft.com/office/drawing/2010/main" val="0"/>
              </a:ext>
            </a:extLst>
          </a:blip>
          <a:srcRect l="52833" t="53185" r="11084" b="26815"/>
          <a:stretch/>
        </p:blipFill>
        <p:spPr>
          <a:xfrm>
            <a:off x="3430468" y="3718560"/>
            <a:ext cx="5083612" cy="1584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44707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8C9E-7B78-51FB-09FA-C10B867AD35D}"/>
              </a:ext>
            </a:extLst>
          </p:cNvPr>
          <p:cNvSpPr>
            <a:spLocks noGrp="1"/>
          </p:cNvSpPr>
          <p:nvPr>
            <p:ph type="title"/>
          </p:nvPr>
        </p:nvSpPr>
        <p:spPr/>
        <p:txBody>
          <a:bodyPr/>
          <a:lstStyle/>
          <a:p>
            <a:r>
              <a:rPr lang="en-GB" dirty="0"/>
              <a:t>Bitcoin</a:t>
            </a:r>
          </a:p>
        </p:txBody>
      </p:sp>
      <p:pic>
        <p:nvPicPr>
          <p:cNvPr id="5" name="Content Placeholder 4" descr="A screenshot of a computer&#10;&#10;Description automatically generated">
            <a:extLst>
              <a:ext uri="{FF2B5EF4-FFF2-40B4-BE49-F238E27FC236}">
                <a16:creationId xmlns:a16="http://schemas.microsoft.com/office/drawing/2014/main" id="{96BFBF2D-6533-934F-11C3-A99ADC8B209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686" t="25843" r="53794" b="34552"/>
          <a:stretch/>
        </p:blipFill>
        <p:spPr>
          <a:xfrm>
            <a:off x="2118242" y="2748280"/>
            <a:ext cx="3576321" cy="2698900"/>
          </a:xfrm>
        </p:spPr>
      </p:pic>
      <p:pic>
        <p:nvPicPr>
          <p:cNvPr id="6" name="Content Placeholder 4" descr="A screenshot of a computer&#10;&#10;Description automatically generated">
            <a:extLst>
              <a:ext uri="{FF2B5EF4-FFF2-40B4-BE49-F238E27FC236}">
                <a16:creationId xmlns:a16="http://schemas.microsoft.com/office/drawing/2014/main" id="{159FD05E-B0A1-12D9-BCE2-E074E2DA37D6}"/>
              </a:ext>
            </a:extLst>
          </p:cNvPr>
          <p:cNvPicPr>
            <a:picLocks noChangeAspect="1"/>
          </p:cNvPicPr>
          <p:nvPr/>
        </p:nvPicPr>
        <p:blipFill rotWithShape="1">
          <a:blip r:embed="rId2">
            <a:extLst>
              <a:ext uri="{28A0092B-C50C-407E-A947-70E740481C1C}">
                <a14:useLocalDpi xmlns:a14="http://schemas.microsoft.com/office/drawing/2010/main" val="0"/>
              </a:ext>
            </a:extLst>
          </a:blip>
          <a:srcRect l="19303" t="74352" r="55917" b="12055"/>
          <a:stretch/>
        </p:blipFill>
        <p:spPr>
          <a:xfrm>
            <a:off x="6816226" y="3734308"/>
            <a:ext cx="3144638" cy="970281"/>
          </a:xfrm>
          <a:prstGeom prst="rect">
            <a:avLst/>
          </a:prstGeom>
        </p:spPr>
      </p:pic>
      <p:cxnSp>
        <p:nvCxnSpPr>
          <p:cNvPr id="8" name="Straight Connector 7">
            <a:extLst>
              <a:ext uri="{FF2B5EF4-FFF2-40B4-BE49-F238E27FC236}">
                <a16:creationId xmlns:a16="http://schemas.microsoft.com/office/drawing/2014/main" id="{C9D936BC-8FCD-7DFF-2E17-FF498FD8FAEF}"/>
              </a:ext>
            </a:extLst>
          </p:cNvPr>
          <p:cNvCxnSpPr/>
          <p:nvPr/>
        </p:nvCxnSpPr>
        <p:spPr>
          <a:xfrm flipH="1">
            <a:off x="-101600" y="0"/>
            <a:ext cx="2332736" cy="3708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6B5353-2E98-83C9-6653-55DCBB37152B}"/>
              </a:ext>
            </a:extLst>
          </p:cNvPr>
          <p:cNvCxnSpPr>
            <a:cxnSpLocks/>
          </p:cNvCxnSpPr>
          <p:nvPr/>
        </p:nvCxnSpPr>
        <p:spPr>
          <a:xfrm>
            <a:off x="9960864" y="0"/>
            <a:ext cx="2231136" cy="2346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E76EB3-EC5F-9212-D492-899494638DC4}"/>
              </a:ext>
            </a:extLst>
          </p:cNvPr>
          <p:cNvCxnSpPr/>
          <p:nvPr/>
        </p:nvCxnSpPr>
        <p:spPr>
          <a:xfrm flipV="1">
            <a:off x="6816226" y="4097730"/>
            <a:ext cx="5375774" cy="2760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26349B-C4F8-753B-ADDF-3C8C3574828B}"/>
              </a:ext>
            </a:extLst>
          </p:cNvPr>
          <p:cNvCxnSpPr/>
          <p:nvPr/>
        </p:nvCxnSpPr>
        <p:spPr>
          <a:xfrm flipH="1">
            <a:off x="-56447" y="0"/>
            <a:ext cx="853440" cy="9646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668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191D-D7BB-547B-906F-3C266DBF6DA7}"/>
              </a:ext>
            </a:extLst>
          </p:cNvPr>
          <p:cNvSpPr>
            <a:spLocks noGrp="1"/>
          </p:cNvSpPr>
          <p:nvPr>
            <p:ph type="title"/>
          </p:nvPr>
        </p:nvSpPr>
        <p:spPr/>
        <p:txBody>
          <a:bodyPr/>
          <a:lstStyle/>
          <a:p>
            <a:r>
              <a:rPr lang="en-GB" dirty="0"/>
              <a:t>Ethereum</a:t>
            </a:r>
          </a:p>
        </p:txBody>
      </p:sp>
      <p:pic>
        <p:nvPicPr>
          <p:cNvPr id="5" name="Content Placeholder 4" descr="A screenshot of a computer&#10;&#10;Description automatically generated">
            <a:extLst>
              <a:ext uri="{FF2B5EF4-FFF2-40B4-BE49-F238E27FC236}">
                <a16:creationId xmlns:a16="http://schemas.microsoft.com/office/drawing/2014/main" id="{AD0517E1-474F-CF9C-50D1-499CB8C3FE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68" t="40062" r="54606" b="21617"/>
          <a:stretch/>
        </p:blipFill>
        <p:spPr>
          <a:xfrm>
            <a:off x="1615440" y="2686317"/>
            <a:ext cx="4043680" cy="3013443"/>
          </a:xfrm>
        </p:spPr>
      </p:pic>
      <p:pic>
        <p:nvPicPr>
          <p:cNvPr id="7" name="Picture 6" descr="A screenshot of a computer&#10;&#10;Description automatically generated">
            <a:extLst>
              <a:ext uri="{FF2B5EF4-FFF2-40B4-BE49-F238E27FC236}">
                <a16:creationId xmlns:a16="http://schemas.microsoft.com/office/drawing/2014/main" id="{9DBB8787-BAC2-6187-6AF7-B749A25A106E}"/>
              </a:ext>
            </a:extLst>
          </p:cNvPr>
          <p:cNvPicPr>
            <a:picLocks noChangeAspect="1"/>
          </p:cNvPicPr>
          <p:nvPr/>
        </p:nvPicPr>
        <p:blipFill rotWithShape="1">
          <a:blip r:embed="rId3">
            <a:extLst>
              <a:ext uri="{28A0092B-C50C-407E-A947-70E740481C1C}">
                <a14:useLocalDpi xmlns:a14="http://schemas.microsoft.com/office/drawing/2010/main" val="0"/>
              </a:ext>
            </a:extLst>
          </a:blip>
          <a:srcRect l="55667" t="48148" r="18300" b="34519"/>
          <a:stretch/>
        </p:blipFill>
        <p:spPr>
          <a:xfrm>
            <a:off x="6532882" y="3429000"/>
            <a:ext cx="3745033" cy="1402589"/>
          </a:xfrm>
          <a:prstGeom prst="rect">
            <a:avLst/>
          </a:prstGeom>
        </p:spPr>
      </p:pic>
      <p:cxnSp>
        <p:nvCxnSpPr>
          <p:cNvPr id="9" name="Straight Connector 8">
            <a:extLst>
              <a:ext uri="{FF2B5EF4-FFF2-40B4-BE49-F238E27FC236}">
                <a16:creationId xmlns:a16="http://schemas.microsoft.com/office/drawing/2014/main" id="{EBBCBBE0-179E-E789-E639-0F5FFC5F72BD}"/>
              </a:ext>
            </a:extLst>
          </p:cNvPr>
          <p:cNvCxnSpPr/>
          <p:nvPr/>
        </p:nvCxnSpPr>
        <p:spPr>
          <a:xfrm>
            <a:off x="0" y="4521200"/>
            <a:ext cx="1534160" cy="233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A46603-F228-85AE-529D-2CD043045B4F}"/>
              </a:ext>
            </a:extLst>
          </p:cNvPr>
          <p:cNvCxnSpPr/>
          <p:nvPr/>
        </p:nvCxnSpPr>
        <p:spPr>
          <a:xfrm flipH="1">
            <a:off x="9960864" y="0"/>
            <a:ext cx="1641856"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66C430-7338-0545-DDDA-7091943D8F47}"/>
              </a:ext>
            </a:extLst>
          </p:cNvPr>
          <p:cNvCxnSpPr/>
          <p:nvPr/>
        </p:nvCxnSpPr>
        <p:spPr>
          <a:xfrm flipH="1">
            <a:off x="71120" y="0"/>
            <a:ext cx="2160016" cy="25196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670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F095-C91D-66FF-D29A-3B5A78A9D975}"/>
              </a:ext>
            </a:extLst>
          </p:cNvPr>
          <p:cNvSpPr>
            <a:spLocks noGrp="1"/>
          </p:cNvSpPr>
          <p:nvPr>
            <p:ph type="title"/>
          </p:nvPr>
        </p:nvSpPr>
        <p:spPr/>
        <p:txBody>
          <a:bodyPr/>
          <a:lstStyle/>
          <a:p>
            <a:r>
              <a:rPr lang="en-GB" dirty="0"/>
              <a:t>Litecoin</a:t>
            </a:r>
          </a:p>
        </p:txBody>
      </p:sp>
      <p:pic>
        <p:nvPicPr>
          <p:cNvPr id="5" name="Content Placeholder 4" descr="A screenshot of a computer&#10;&#10;Description automatically generated">
            <a:extLst>
              <a:ext uri="{FF2B5EF4-FFF2-40B4-BE49-F238E27FC236}">
                <a16:creationId xmlns:a16="http://schemas.microsoft.com/office/drawing/2014/main" id="{5F4AF527-7896-FDBA-4A82-2DF767CEA4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3132" t="20082" r="16469" b="37011"/>
          <a:stretch/>
        </p:blipFill>
        <p:spPr>
          <a:xfrm>
            <a:off x="1977136" y="2558844"/>
            <a:ext cx="3976624" cy="3157196"/>
          </a:xfrm>
        </p:spPr>
      </p:pic>
      <p:pic>
        <p:nvPicPr>
          <p:cNvPr id="6" name="Content Placeholder 4" descr="A screenshot of a computer&#10;&#10;Description automatically generated">
            <a:extLst>
              <a:ext uri="{FF2B5EF4-FFF2-40B4-BE49-F238E27FC236}">
                <a16:creationId xmlns:a16="http://schemas.microsoft.com/office/drawing/2014/main" id="{D5100572-73BC-C0A6-622E-E2F02500EFAE}"/>
              </a:ext>
            </a:extLst>
          </p:cNvPr>
          <p:cNvPicPr>
            <a:picLocks noChangeAspect="1"/>
          </p:cNvPicPr>
          <p:nvPr/>
        </p:nvPicPr>
        <p:blipFill rotWithShape="1">
          <a:blip r:embed="rId2">
            <a:extLst>
              <a:ext uri="{28A0092B-C50C-407E-A947-70E740481C1C}">
                <a14:useLocalDpi xmlns:a14="http://schemas.microsoft.com/office/drawing/2010/main" val="0"/>
              </a:ext>
            </a:extLst>
          </a:blip>
          <a:srcRect l="57978" t="72923" r="21051" b="14097"/>
          <a:stretch/>
        </p:blipFill>
        <p:spPr>
          <a:xfrm>
            <a:off x="6969110" y="3429000"/>
            <a:ext cx="3414409" cy="1188720"/>
          </a:xfrm>
          <a:prstGeom prst="rect">
            <a:avLst/>
          </a:prstGeom>
        </p:spPr>
      </p:pic>
      <p:cxnSp>
        <p:nvCxnSpPr>
          <p:cNvPr id="8" name="Straight Connector 7">
            <a:extLst>
              <a:ext uri="{FF2B5EF4-FFF2-40B4-BE49-F238E27FC236}">
                <a16:creationId xmlns:a16="http://schemas.microsoft.com/office/drawing/2014/main" id="{860216FE-197C-827F-19FA-D3AA63CA2A42}"/>
              </a:ext>
            </a:extLst>
          </p:cNvPr>
          <p:cNvCxnSpPr/>
          <p:nvPr/>
        </p:nvCxnSpPr>
        <p:spPr>
          <a:xfrm>
            <a:off x="0" y="0"/>
            <a:ext cx="142240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D7EE60-8055-5143-D666-1EFA0AA424DE}"/>
              </a:ext>
            </a:extLst>
          </p:cNvPr>
          <p:cNvCxnSpPr/>
          <p:nvPr/>
        </p:nvCxnSpPr>
        <p:spPr>
          <a:xfrm flipH="1">
            <a:off x="10383519" y="0"/>
            <a:ext cx="1371601"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E8C2E-6E99-5635-DB9E-B07A00C26EE4}"/>
              </a:ext>
            </a:extLst>
          </p:cNvPr>
          <p:cNvCxnSpPr/>
          <p:nvPr/>
        </p:nvCxnSpPr>
        <p:spPr>
          <a:xfrm flipV="1">
            <a:off x="11069319" y="4429760"/>
            <a:ext cx="1122681" cy="2428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661743-2EC0-3C74-61B1-AFC7A337A31F}"/>
              </a:ext>
            </a:extLst>
          </p:cNvPr>
          <p:cNvCxnSpPr/>
          <p:nvPr/>
        </p:nvCxnSpPr>
        <p:spPr>
          <a:xfrm>
            <a:off x="0" y="4328160"/>
            <a:ext cx="792480" cy="25298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60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2C69-F4CB-CB64-43FA-011FB737FB43}"/>
              </a:ext>
            </a:extLst>
          </p:cNvPr>
          <p:cNvSpPr>
            <a:spLocks noGrp="1"/>
          </p:cNvSpPr>
          <p:nvPr>
            <p:ph type="title"/>
          </p:nvPr>
        </p:nvSpPr>
        <p:spPr/>
        <p:txBody>
          <a:bodyPr/>
          <a:lstStyle/>
          <a:p>
            <a:r>
              <a:rPr lang="en-GB" dirty="0" err="1"/>
              <a:t>Cardano</a:t>
            </a:r>
            <a:endParaRPr lang="en-GB" dirty="0"/>
          </a:p>
        </p:txBody>
      </p:sp>
      <p:pic>
        <p:nvPicPr>
          <p:cNvPr id="5" name="Content Placeholder 4" descr="A screenshot of a computer&#10;&#10;Description automatically generated">
            <a:extLst>
              <a:ext uri="{FF2B5EF4-FFF2-40B4-BE49-F238E27FC236}">
                <a16:creationId xmlns:a16="http://schemas.microsoft.com/office/drawing/2014/main" id="{47F565AB-BEBA-26C9-832F-0868D352825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957" t="33511" r="53661" b="39386"/>
          <a:stretch/>
        </p:blipFill>
        <p:spPr>
          <a:xfrm>
            <a:off x="1956205" y="2749452"/>
            <a:ext cx="3501774" cy="2619406"/>
          </a:xfrm>
        </p:spPr>
      </p:pic>
      <p:pic>
        <p:nvPicPr>
          <p:cNvPr id="6" name="Content Placeholder 4" descr="A screenshot of a computer&#10;&#10;Description automatically generated">
            <a:extLst>
              <a:ext uri="{FF2B5EF4-FFF2-40B4-BE49-F238E27FC236}">
                <a16:creationId xmlns:a16="http://schemas.microsoft.com/office/drawing/2014/main" id="{CF256FC7-C4BD-3873-C5C0-3E3EB1BB63FE}"/>
              </a:ext>
            </a:extLst>
          </p:cNvPr>
          <p:cNvPicPr>
            <a:picLocks noChangeAspect="1"/>
          </p:cNvPicPr>
          <p:nvPr/>
        </p:nvPicPr>
        <p:blipFill rotWithShape="1">
          <a:blip r:embed="rId2">
            <a:extLst>
              <a:ext uri="{28A0092B-C50C-407E-A947-70E740481C1C}">
                <a14:useLocalDpi xmlns:a14="http://schemas.microsoft.com/office/drawing/2010/main" val="0"/>
              </a:ext>
            </a:extLst>
          </a:blip>
          <a:srcRect l="27995" t="68433" r="55837" b="23092"/>
          <a:stretch/>
        </p:blipFill>
        <p:spPr>
          <a:xfrm>
            <a:off x="6734023" y="3638785"/>
            <a:ext cx="2851208" cy="840740"/>
          </a:xfrm>
          <a:prstGeom prst="rect">
            <a:avLst/>
          </a:prstGeom>
        </p:spPr>
      </p:pic>
      <p:cxnSp>
        <p:nvCxnSpPr>
          <p:cNvPr id="8" name="Straight Connector 7">
            <a:extLst>
              <a:ext uri="{FF2B5EF4-FFF2-40B4-BE49-F238E27FC236}">
                <a16:creationId xmlns:a16="http://schemas.microsoft.com/office/drawing/2014/main" id="{83F1B189-A252-ED7F-40CC-50C920151A12}"/>
              </a:ext>
            </a:extLst>
          </p:cNvPr>
          <p:cNvCxnSpPr>
            <a:cxnSpLocks/>
            <a:endCxn id="2" idx="1"/>
          </p:cNvCxnSpPr>
          <p:nvPr/>
        </p:nvCxnSpPr>
        <p:spPr>
          <a:xfrm flipV="1">
            <a:off x="0" y="1559052"/>
            <a:ext cx="2231136" cy="5298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7EBEEBA-891F-973C-8F5B-0FF42A9FBB1E}"/>
              </a:ext>
            </a:extLst>
          </p:cNvPr>
          <p:cNvCxnSpPr>
            <a:cxnSpLocks/>
          </p:cNvCxnSpPr>
          <p:nvPr/>
        </p:nvCxnSpPr>
        <p:spPr>
          <a:xfrm flipV="1">
            <a:off x="2547891" y="0"/>
            <a:ext cx="514905" cy="964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D68EE7-1D48-2DBA-C104-176C5EE646A6}"/>
              </a:ext>
            </a:extLst>
          </p:cNvPr>
          <p:cNvCxnSpPr/>
          <p:nvPr/>
        </p:nvCxnSpPr>
        <p:spPr>
          <a:xfrm flipV="1">
            <a:off x="10750858" y="3542190"/>
            <a:ext cx="1441142" cy="3315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1E8874-8C10-88A6-AB7A-B341019C5DCE}"/>
              </a:ext>
            </a:extLst>
          </p:cNvPr>
          <p:cNvCxnSpPr/>
          <p:nvPr/>
        </p:nvCxnSpPr>
        <p:spPr>
          <a:xfrm flipH="1">
            <a:off x="0" y="0"/>
            <a:ext cx="1473693" cy="36387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34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15C16-4BD4-E02F-EA68-C9EA76DF0B82}"/>
              </a:ext>
            </a:extLst>
          </p:cNvPr>
          <p:cNvSpPr>
            <a:spLocks noGrp="1"/>
          </p:cNvSpPr>
          <p:nvPr>
            <p:ph type="title"/>
          </p:nvPr>
        </p:nvSpPr>
        <p:spPr/>
        <p:txBody>
          <a:bodyPr/>
          <a:lstStyle/>
          <a:p>
            <a:r>
              <a:rPr lang="en-GB" dirty="0" err="1"/>
              <a:t>monero</a:t>
            </a:r>
            <a:endParaRPr lang="en-GB" dirty="0"/>
          </a:p>
        </p:txBody>
      </p:sp>
      <p:pic>
        <p:nvPicPr>
          <p:cNvPr id="5" name="Content Placeholder 4" descr="A screenshot of a computer&#10;&#10;Description automatically generated">
            <a:extLst>
              <a:ext uri="{FF2B5EF4-FFF2-40B4-BE49-F238E27FC236}">
                <a16:creationId xmlns:a16="http://schemas.microsoft.com/office/drawing/2014/main" id="{867DB0B4-F543-14A3-BC7C-3C9D09C5ED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773" t="35804" r="55066" b="37994"/>
          <a:stretch/>
        </p:blipFill>
        <p:spPr>
          <a:xfrm>
            <a:off x="2751050" y="2950049"/>
            <a:ext cx="2985652" cy="2296653"/>
          </a:xfrm>
        </p:spPr>
      </p:pic>
      <p:pic>
        <p:nvPicPr>
          <p:cNvPr id="6" name="Content Placeholder 4" descr="A screenshot of a computer&#10;&#10;Description automatically generated">
            <a:extLst>
              <a:ext uri="{FF2B5EF4-FFF2-40B4-BE49-F238E27FC236}">
                <a16:creationId xmlns:a16="http://schemas.microsoft.com/office/drawing/2014/main" id="{5FF93AF7-EA08-2ADA-52D0-49DE9DD46EC2}"/>
              </a:ext>
            </a:extLst>
          </p:cNvPr>
          <p:cNvPicPr>
            <a:picLocks noChangeAspect="1"/>
          </p:cNvPicPr>
          <p:nvPr/>
        </p:nvPicPr>
        <p:blipFill rotWithShape="1">
          <a:blip r:embed="rId2">
            <a:extLst>
              <a:ext uri="{28A0092B-C50C-407E-A947-70E740481C1C}">
                <a14:useLocalDpi xmlns:a14="http://schemas.microsoft.com/office/drawing/2010/main" val="0"/>
              </a:ext>
            </a:extLst>
          </a:blip>
          <a:srcRect l="27707" t="70684" r="55803" b="20145"/>
          <a:stretch/>
        </p:blipFill>
        <p:spPr>
          <a:xfrm>
            <a:off x="6791338" y="3680926"/>
            <a:ext cx="2649612" cy="828929"/>
          </a:xfrm>
          <a:prstGeom prst="rect">
            <a:avLst/>
          </a:prstGeom>
        </p:spPr>
      </p:pic>
      <p:cxnSp>
        <p:nvCxnSpPr>
          <p:cNvPr id="8" name="Straight Connector 7">
            <a:extLst>
              <a:ext uri="{FF2B5EF4-FFF2-40B4-BE49-F238E27FC236}">
                <a16:creationId xmlns:a16="http://schemas.microsoft.com/office/drawing/2014/main" id="{490AF4E5-0A2F-8FF0-9F78-145CD32E16E1}"/>
              </a:ext>
            </a:extLst>
          </p:cNvPr>
          <p:cNvCxnSpPr>
            <a:cxnSpLocks/>
          </p:cNvCxnSpPr>
          <p:nvPr/>
        </p:nvCxnSpPr>
        <p:spPr>
          <a:xfrm>
            <a:off x="301841" y="0"/>
            <a:ext cx="133165"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E2B24AE-8459-E711-C5B1-05F52D12950B}"/>
              </a:ext>
            </a:extLst>
          </p:cNvPr>
          <p:cNvCxnSpPr>
            <a:cxnSpLocks/>
          </p:cNvCxnSpPr>
          <p:nvPr/>
        </p:nvCxnSpPr>
        <p:spPr>
          <a:xfrm flipH="1">
            <a:off x="1100317" y="0"/>
            <a:ext cx="1030324"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466E26A-9172-E737-80B5-F181046A0B22}"/>
              </a:ext>
            </a:extLst>
          </p:cNvPr>
          <p:cNvCxnSpPr>
            <a:cxnSpLocks/>
          </p:cNvCxnSpPr>
          <p:nvPr/>
        </p:nvCxnSpPr>
        <p:spPr>
          <a:xfrm>
            <a:off x="10164932" y="0"/>
            <a:ext cx="926751"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185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0F54-D119-B0B7-DF0E-E1FEC2CF48C3}"/>
              </a:ext>
            </a:extLst>
          </p:cNvPr>
          <p:cNvSpPr>
            <a:spLocks noGrp="1"/>
          </p:cNvSpPr>
          <p:nvPr>
            <p:ph type="title"/>
          </p:nvPr>
        </p:nvSpPr>
        <p:spPr/>
        <p:txBody>
          <a:bodyPr/>
          <a:lstStyle/>
          <a:p>
            <a:r>
              <a:rPr lang="en-GB" dirty="0"/>
              <a:t>Dash</a:t>
            </a:r>
          </a:p>
        </p:txBody>
      </p:sp>
      <p:pic>
        <p:nvPicPr>
          <p:cNvPr id="5" name="Content Placeholder 4" descr="A screenshot of a computer&#10;&#10;Description automatically generated">
            <a:extLst>
              <a:ext uri="{FF2B5EF4-FFF2-40B4-BE49-F238E27FC236}">
                <a16:creationId xmlns:a16="http://schemas.microsoft.com/office/drawing/2014/main" id="{E059E330-7295-7A02-BB87-16E7F20EE53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000" t="39725" r="24028" b="27935"/>
          <a:stretch/>
        </p:blipFill>
        <p:spPr>
          <a:xfrm>
            <a:off x="377261" y="2720117"/>
            <a:ext cx="5153615" cy="3609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omputer&#10;&#10;Description automatically generated">
            <a:extLst>
              <a:ext uri="{FF2B5EF4-FFF2-40B4-BE49-F238E27FC236}">
                <a16:creationId xmlns:a16="http://schemas.microsoft.com/office/drawing/2014/main" id="{A3C4CC3F-BA81-FBB1-ED76-224822258FE1}"/>
              </a:ext>
            </a:extLst>
          </p:cNvPr>
          <p:cNvPicPr>
            <a:picLocks noChangeAspect="1"/>
          </p:cNvPicPr>
          <p:nvPr/>
        </p:nvPicPr>
        <p:blipFill rotWithShape="1">
          <a:blip r:embed="rId3">
            <a:extLst>
              <a:ext uri="{28A0092B-C50C-407E-A947-70E740481C1C}">
                <a14:useLocalDpi xmlns:a14="http://schemas.microsoft.com/office/drawing/2010/main" val="0"/>
              </a:ext>
            </a:extLst>
          </a:blip>
          <a:srcRect l="53155" t="36893" r="25947" b="35145"/>
          <a:stretch/>
        </p:blipFill>
        <p:spPr>
          <a:xfrm>
            <a:off x="6764783" y="2472765"/>
            <a:ext cx="3311371" cy="249218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C882656-3CE3-7E10-21DB-EE70574C2FF0}"/>
              </a:ext>
            </a:extLst>
          </p:cNvPr>
          <p:cNvPicPr>
            <a:picLocks noChangeAspect="1"/>
          </p:cNvPicPr>
          <p:nvPr/>
        </p:nvPicPr>
        <p:blipFill rotWithShape="1">
          <a:blip r:embed="rId4">
            <a:extLst>
              <a:ext uri="{28A0092B-C50C-407E-A947-70E740481C1C}">
                <a14:useLocalDpi xmlns:a14="http://schemas.microsoft.com/office/drawing/2010/main" val="0"/>
              </a:ext>
            </a:extLst>
          </a:blip>
          <a:srcRect l="28252" t="52320" r="56238" b="38252"/>
          <a:stretch/>
        </p:blipFill>
        <p:spPr>
          <a:xfrm>
            <a:off x="6845338" y="5360647"/>
            <a:ext cx="3115526" cy="1065321"/>
          </a:xfrm>
          <a:prstGeom prst="rect">
            <a:avLst/>
          </a:prstGeom>
        </p:spPr>
      </p:pic>
      <p:cxnSp>
        <p:nvCxnSpPr>
          <p:cNvPr id="11" name="Straight Connector 10">
            <a:extLst>
              <a:ext uri="{FF2B5EF4-FFF2-40B4-BE49-F238E27FC236}">
                <a16:creationId xmlns:a16="http://schemas.microsoft.com/office/drawing/2014/main" id="{AA0F261D-C607-2E78-772B-8DCB7900C232}"/>
              </a:ext>
            </a:extLst>
          </p:cNvPr>
          <p:cNvCxnSpPr/>
          <p:nvPr/>
        </p:nvCxnSpPr>
        <p:spPr>
          <a:xfrm flipH="1">
            <a:off x="0" y="0"/>
            <a:ext cx="1864311" cy="184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78A2C5-792C-76A1-A493-C6FC23553405}"/>
              </a:ext>
            </a:extLst>
          </p:cNvPr>
          <p:cNvCxnSpPr/>
          <p:nvPr/>
        </p:nvCxnSpPr>
        <p:spPr>
          <a:xfrm flipH="1">
            <a:off x="0" y="0"/>
            <a:ext cx="1136342" cy="964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2FF0D59-1807-BED7-F50A-AC64D152193E}"/>
              </a:ext>
            </a:extLst>
          </p:cNvPr>
          <p:cNvCxnSpPr/>
          <p:nvPr/>
        </p:nvCxnSpPr>
        <p:spPr>
          <a:xfrm flipH="1">
            <a:off x="0" y="0"/>
            <a:ext cx="284085" cy="213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D3D4DD-A806-916E-E400-C6FA1ECFE974}"/>
              </a:ext>
            </a:extLst>
          </p:cNvPr>
          <p:cNvCxnSpPr/>
          <p:nvPr/>
        </p:nvCxnSpPr>
        <p:spPr>
          <a:xfrm flipH="1">
            <a:off x="10457895" y="5246703"/>
            <a:ext cx="1734105" cy="1611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0F9C10-F634-2C10-E784-5DB254D60048}"/>
              </a:ext>
            </a:extLst>
          </p:cNvPr>
          <p:cNvCxnSpPr>
            <a:cxnSpLocks/>
          </p:cNvCxnSpPr>
          <p:nvPr/>
        </p:nvCxnSpPr>
        <p:spPr>
          <a:xfrm flipH="1">
            <a:off x="11105965" y="5814874"/>
            <a:ext cx="1086035" cy="1043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4F5803-D0FA-2766-37EA-0FEF092582F3}"/>
              </a:ext>
            </a:extLst>
          </p:cNvPr>
          <p:cNvCxnSpPr>
            <a:cxnSpLocks/>
          </p:cNvCxnSpPr>
          <p:nvPr/>
        </p:nvCxnSpPr>
        <p:spPr>
          <a:xfrm flipH="1">
            <a:off x="11702248" y="6425968"/>
            <a:ext cx="489752" cy="432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58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0DCF-21FA-D066-4166-430F7F01EAE6}"/>
              </a:ext>
            </a:extLst>
          </p:cNvPr>
          <p:cNvSpPr>
            <a:spLocks noGrp="1"/>
          </p:cNvSpPr>
          <p:nvPr>
            <p:ph type="title"/>
          </p:nvPr>
        </p:nvSpPr>
        <p:spPr>
          <a:xfrm>
            <a:off x="2435323" y="494175"/>
            <a:ext cx="7729728" cy="1188720"/>
          </a:xfrm>
        </p:spPr>
        <p:txBody>
          <a:bodyPr/>
          <a:lstStyle/>
          <a:p>
            <a:r>
              <a:rPr lang="en-GB" dirty="0"/>
              <a:t>dogecoin</a:t>
            </a:r>
          </a:p>
        </p:txBody>
      </p:sp>
      <p:pic>
        <p:nvPicPr>
          <p:cNvPr id="5" name="Content Placeholder 4" descr="A screenshot of a computer&#10;&#10;Description automatically generated">
            <a:extLst>
              <a:ext uri="{FF2B5EF4-FFF2-40B4-BE49-F238E27FC236}">
                <a16:creationId xmlns:a16="http://schemas.microsoft.com/office/drawing/2014/main" id="{5F3C506A-28A5-B3F5-FCF8-71C2749530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03" t="29994" r="62825" b="65713"/>
          <a:stretch/>
        </p:blipFill>
        <p:spPr>
          <a:xfrm>
            <a:off x="233540" y="2013011"/>
            <a:ext cx="5385793" cy="461639"/>
          </a:xfrm>
        </p:spPr>
      </p:pic>
      <p:pic>
        <p:nvPicPr>
          <p:cNvPr id="7" name="Picture 6" descr="A screenshot of a computer&#10;&#10;Description automatically generated">
            <a:extLst>
              <a:ext uri="{FF2B5EF4-FFF2-40B4-BE49-F238E27FC236}">
                <a16:creationId xmlns:a16="http://schemas.microsoft.com/office/drawing/2014/main" id="{60BED2B4-2957-D13A-6D57-23678C4131B0}"/>
              </a:ext>
            </a:extLst>
          </p:cNvPr>
          <p:cNvPicPr>
            <a:picLocks noChangeAspect="1"/>
          </p:cNvPicPr>
          <p:nvPr/>
        </p:nvPicPr>
        <p:blipFill rotWithShape="1">
          <a:blip r:embed="rId3">
            <a:extLst>
              <a:ext uri="{28A0092B-C50C-407E-A947-70E740481C1C}">
                <a14:useLocalDpi xmlns:a14="http://schemas.microsoft.com/office/drawing/2010/main" val="0"/>
              </a:ext>
            </a:extLst>
          </a:blip>
          <a:srcRect l="36599" t="51780" r="13641" b="20388"/>
          <a:stretch/>
        </p:blipFill>
        <p:spPr>
          <a:xfrm>
            <a:off x="233540" y="2474651"/>
            <a:ext cx="5385793" cy="16801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9CE536F-71F0-E76F-86C1-B9CD8A973E52}"/>
              </a:ext>
            </a:extLst>
          </p:cNvPr>
          <p:cNvPicPr>
            <a:picLocks noChangeAspect="1"/>
          </p:cNvPicPr>
          <p:nvPr/>
        </p:nvPicPr>
        <p:blipFill rotWithShape="1">
          <a:blip r:embed="rId4">
            <a:extLst>
              <a:ext uri="{28A0092B-C50C-407E-A947-70E740481C1C}">
                <a14:useLocalDpi xmlns:a14="http://schemas.microsoft.com/office/drawing/2010/main" val="0"/>
              </a:ext>
            </a:extLst>
          </a:blip>
          <a:srcRect l="50971" t="22137" r="10364" b="9902"/>
          <a:stretch/>
        </p:blipFill>
        <p:spPr>
          <a:xfrm>
            <a:off x="6747030" y="2013011"/>
            <a:ext cx="4714044" cy="4660776"/>
          </a:xfrm>
          <a:prstGeom prst="rect">
            <a:avLst/>
          </a:prstGeom>
        </p:spPr>
      </p:pic>
      <p:sp>
        <p:nvSpPr>
          <p:cNvPr id="10" name="Arrow: Right 9">
            <a:extLst>
              <a:ext uri="{FF2B5EF4-FFF2-40B4-BE49-F238E27FC236}">
                <a16:creationId xmlns:a16="http://schemas.microsoft.com/office/drawing/2014/main" id="{02AC9C63-E8EE-D8B4-CD56-F0BCEF26986C}"/>
              </a:ext>
            </a:extLst>
          </p:cNvPr>
          <p:cNvSpPr/>
          <p:nvPr/>
        </p:nvSpPr>
        <p:spPr>
          <a:xfrm>
            <a:off x="5681709" y="2991775"/>
            <a:ext cx="1003176" cy="346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Left 10">
            <a:extLst>
              <a:ext uri="{FF2B5EF4-FFF2-40B4-BE49-F238E27FC236}">
                <a16:creationId xmlns:a16="http://schemas.microsoft.com/office/drawing/2014/main" id="{832946A9-960C-268E-DFE3-35E84C31FD58}"/>
              </a:ext>
            </a:extLst>
          </p:cNvPr>
          <p:cNvSpPr/>
          <p:nvPr/>
        </p:nvSpPr>
        <p:spPr>
          <a:xfrm>
            <a:off x="5814874" y="5459767"/>
            <a:ext cx="932156" cy="3462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screenshot of a computer&#10;&#10;Description automatically generated">
            <a:extLst>
              <a:ext uri="{FF2B5EF4-FFF2-40B4-BE49-F238E27FC236}">
                <a16:creationId xmlns:a16="http://schemas.microsoft.com/office/drawing/2014/main" id="{0E6A3D55-2B1F-C589-9F9C-74CFB4BF4F6E}"/>
              </a:ext>
            </a:extLst>
          </p:cNvPr>
          <p:cNvPicPr>
            <a:picLocks noChangeAspect="1"/>
          </p:cNvPicPr>
          <p:nvPr/>
        </p:nvPicPr>
        <p:blipFill rotWithShape="1">
          <a:blip r:embed="rId5">
            <a:extLst>
              <a:ext uri="{28A0092B-C50C-407E-A947-70E740481C1C}">
                <a14:useLocalDpi xmlns:a14="http://schemas.microsoft.com/office/drawing/2010/main" val="0"/>
              </a:ext>
            </a:extLst>
          </a:blip>
          <a:srcRect l="10631" t="47767" r="37160" b="39417"/>
          <a:stretch/>
        </p:blipFill>
        <p:spPr>
          <a:xfrm>
            <a:off x="93620" y="5240043"/>
            <a:ext cx="5690181" cy="858916"/>
          </a:xfrm>
          <a:prstGeom prst="rect">
            <a:avLst/>
          </a:prstGeom>
        </p:spPr>
      </p:pic>
      <p:sp>
        <p:nvSpPr>
          <p:cNvPr id="14" name="Minus Sign 13">
            <a:extLst>
              <a:ext uri="{FF2B5EF4-FFF2-40B4-BE49-F238E27FC236}">
                <a16:creationId xmlns:a16="http://schemas.microsoft.com/office/drawing/2014/main" id="{FA0C2660-00A1-528D-3378-E5572238A75B}"/>
              </a:ext>
            </a:extLst>
          </p:cNvPr>
          <p:cNvSpPr/>
          <p:nvPr/>
        </p:nvSpPr>
        <p:spPr>
          <a:xfrm>
            <a:off x="62547" y="5965794"/>
            <a:ext cx="1016089" cy="13316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C80F85C1-7801-28F5-9044-4CFC8A7DC0D1}"/>
              </a:ext>
            </a:extLst>
          </p:cNvPr>
          <p:cNvCxnSpPr/>
          <p:nvPr/>
        </p:nvCxnSpPr>
        <p:spPr>
          <a:xfrm flipH="1">
            <a:off x="0" y="0"/>
            <a:ext cx="1154097" cy="150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0FC1955-53E2-F411-35C8-0DA27FB36BB8}"/>
              </a:ext>
            </a:extLst>
          </p:cNvPr>
          <p:cNvCxnSpPr/>
          <p:nvPr/>
        </p:nvCxnSpPr>
        <p:spPr>
          <a:xfrm>
            <a:off x="10679837" y="0"/>
            <a:ext cx="1512163" cy="2539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FC6A4F-290D-9673-A2FF-BC4D00006FF6}"/>
              </a:ext>
            </a:extLst>
          </p:cNvPr>
          <p:cNvCxnSpPr/>
          <p:nvPr/>
        </p:nvCxnSpPr>
        <p:spPr>
          <a:xfrm flipH="1">
            <a:off x="570591" y="0"/>
            <a:ext cx="1462395" cy="2013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EC686BD-C828-FB54-F67C-B462FA096D27}"/>
              </a:ext>
            </a:extLst>
          </p:cNvPr>
          <p:cNvCxnSpPr/>
          <p:nvPr/>
        </p:nvCxnSpPr>
        <p:spPr>
          <a:xfrm flipH="1">
            <a:off x="0" y="2539014"/>
            <a:ext cx="233540" cy="3728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466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B72B-1429-15E4-4BBA-EA4DD6AA8122}"/>
              </a:ext>
            </a:extLst>
          </p:cNvPr>
          <p:cNvSpPr>
            <a:spLocks noGrp="1"/>
          </p:cNvSpPr>
          <p:nvPr>
            <p:ph type="title"/>
          </p:nvPr>
        </p:nvSpPr>
        <p:spPr/>
        <p:txBody>
          <a:bodyPr/>
          <a:lstStyle/>
          <a:p>
            <a:r>
              <a:rPr lang="mk-MK" dirty="0"/>
              <a:t>заклучок</a:t>
            </a:r>
            <a:endParaRPr lang="en-GB" dirty="0"/>
          </a:p>
        </p:txBody>
      </p:sp>
      <p:pic>
        <p:nvPicPr>
          <p:cNvPr id="5" name="Picture 4" descr="A screenshot of a computer&#10;&#10;Description automatically generated">
            <a:extLst>
              <a:ext uri="{FF2B5EF4-FFF2-40B4-BE49-F238E27FC236}">
                <a16:creationId xmlns:a16="http://schemas.microsoft.com/office/drawing/2014/main" id="{68E16D73-5CE7-6E1E-B7E7-27E3CBF7A707}"/>
              </a:ext>
            </a:extLst>
          </p:cNvPr>
          <p:cNvPicPr>
            <a:picLocks noChangeAspect="1"/>
          </p:cNvPicPr>
          <p:nvPr/>
        </p:nvPicPr>
        <p:blipFill rotWithShape="1">
          <a:blip r:embed="rId2">
            <a:extLst>
              <a:ext uri="{28A0092B-C50C-407E-A947-70E740481C1C}">
                <a14:useLocalDpi xmlns:a14="http://schemas.microsoft.com/office/drawing/2010/main" val="0"/>
              </a:ext>
            </a:extLst>
          </a:blip>
          <a:srcRect l="68009" t="27055" r="10437" b="35146"/>
          <a:stretch/>
        </p:blipFill>
        <p:spPr>
          <a:xfrm>
            <a:off x="0" y="0"/>
            <a:ext cx="1938638" cy="1846555"/>
          </a:xfrm>
          <a:prstGeom prst="rect">
            <a:avLst/>
          </a:prstGeom>
        </p:spPr>
      </p:pic>
      <p:sp>
        <p:nvSpPr>
          <p:cNvPr id="3" name="Content Placeholder 2">
            <a:extLst>
              <a:ext uri="{FF2B5EF4-FFF2-40B4-BE49-F238E27FC236}">
                <a16:creationId xmlns:a16="http://schemas.microsoft.com/office/drawing/2014/main" id="{BF1295C5-53D4-FBFC-53BF-16F9EBDC84F4}"/>
              </a:ext>
            </a:extLst>
          </p:cNvPr>
          <p:cNvSpPr>
            <a:spLocks noGrp="1"/>
          </p:cNvSpPr>
          <p:nvPr>
            <p:ph idx="1"/>
          </p:nvPr>
        </p:nvSpPr>
        <p:spPr/>
        <p:txBody>
          <a:bodyPr>
            <a:normAutofit fontScale="85000" lnSpcReduction="20000"/>
          </a:bodyPr>
          <a:lstStyle/>
          <a:p>
            <a:r>
              <a:rPr lang="mk-MK" sz="1800" dirty="0">
                <a:effectLst/>
                <a:latin typeface="Times New Roman" panose="02020603050405020304" pitchFamily="18" charset="0"/>
                <a:ea typeface="MS Mincho" panose="02020609040205080304" pitchFamily="49" charset="-128"/>
              </a:rPr>
              <a:t>Р</a:t>
            </a:r>
            <a:r>
              <a:rPr lang="en-US" sz="1800" dirty="0" err="1">
                <a:effectLst/>
                <a:latin typeface="Times New Roman" panose="02020603050405020304" pitchFamily="18" charset="0"/>
                <a:ea typeface="MS Mincho" panose="02020609040205080304" pitchFamily="49" charset="-128"/>
              </a:rPr>
              <a:t>езултати</a:t>
            </a:r>
            <a:r>
              <a:rPr lang="en-US" sz="1800" dirty="0">
                <a:effectLst/>
                <a:latin typeface="Times New Roman" panose="02020603050405020304" pitchFamily="18" charset="0"/>
                <a:ea typeface="MS Mincho" panose="02020609040205080304" pitchFamily="49" charset="-128"/>
              </a:rPr>
              <a:t> </a:t>
            </a:r>
            <a:r>
              <a:rPr lang="en-US" sz="1800" dirty="0" err="1">
                <a:effectLst/>
                <a:latin typeface="Times New Roman" panose="02020603050405020304" pitchFamily="18" charset="0"/>
                <a:ea typeface="MS Mincho" panose="02020609040205080304" pitchFamily="49" charset="-128"/>
              </a:rPr>
              <a:t>покажаа</a:t>
            </a:r>
            <a:r>
              <a:rPr lang="en-US" sz="1800" dirty="0">
                <a:effectLst/>
                <a:latin typeface="Times New Roman" panose="02020603050405020304" pitchFamily="18" charset="0"/>
                <a:ea typeface="MS Mincho" panose="02020609040205080304" pitchFamily="49" charset="-128"/>
              </a:rPr>
              <a:t> </a:t>
            </a:r>
            <a:r>
              <a:rPr lang="en-US" sz="1800" dirty="0" err="1">
                <a:effectLst/>
                <a:latin typeface="Times New Roman" panose="02020603050405020304" pitchFamily="18" charset="0"/>
                <a:ea typeface="MS Mincho" panose="02020609040205080304" pitchFamily="49" charset="-128"/>
              </a:rPr>
              <a:t>дека</a:t>
            </a:r>
            <a:r>
              <a:rPr lang="en-US" sz="1800" dirty="0">
                <a:effectLst/>
                <a:latin typeface="Times New Roman" panose="02020603050405020304" pitchFamily="18" charset="0"/>
                <a:ea typeface="MS Mincho" panose="02020609040205080304" pitchFamily="49" charset="-128"/>
              </a:rPr>
              <a:t> </a:t>
            </a:r>
            <a:r>
              <a:rPr lang="mk-MK" sz="1800" dirty="0">
                <a:effectLst/>
                <a:latin typeface="Times New Roman" panose="02020603050405020304" pitchFamily="18" charset="0"/>
                <a:ea typeface="MS Mincho" panose="02020609040205080304" pitchFamily="49" charset="-128"/>
              </a:rPr>
              <a:t>криптовалутите и тој виртуелен свет не е воопшто едноставен да се научи. Моделот на секоја од криптовалутите имаше засебни резултити, што укажуваат на тоа дека секоја криптовалута си е засебна приказна. Библиотеката </a:t>
            </a:r>
            <a:r>
              <a:rPr lang="en-GB" sz="1800" dirty="0" err="1">
                <a:effectLst/>
                <a:latin typeface="Times New Roman" panose="02020603050405020304" pitchFamily="18" charset="0"/>
                <a:ea typeface="MS Mincho" panose="02020609040205080304" pitchFamily="49" charset="-128"/>
              </a:rPr>
              <a:t>tsfresh</a:t>
            </a:r>
            <a:r>
              <a:rPr lang="en-GB" sz="1800" dirty="0">
                <a:effectLst/>
                <a:latin typeface="Times New Roman" panose="02020603050405020304" pitchFamily="18" charset="0"/>
                <a:ea typeface="MS Mincho" panose="02020609040205080304" pitchFamily="49" charset="-128"/>
              </a:rPr>
              <a:t> </a:t>
            </a:r>
            <a:r>
              <a:rPr lang="mk-MK" sz="1800" dirty="0">
                <a:effectLst/>
                <a:latin typeface="Times New Roman" panose="02020603050405020304" pitchFamily="18" charset="0"/>
                <a:ea typeface="MS Mincho" panose="02020609040205080304" pitchFamily="49" charset="-128"/>
              </a:rPr>
              <a:t>нуди огромен спектар на екстрахирани </a:t>
            </a:r>
            <a:r>
              <a:rPr lang="en-GB" sz="1800" dirty="0">
                <a:effectLst/>
                <a:latin typeface="Times New Roman" panose="02020603050405020304" pitchFamily="18" charset="0"/>
                <a:ea typeface="MS Mincho" panose="02020609040205080304" pitchFamily="49" charset="-128"/>
              </a:rPr>
              <a:t>“features” </a:t>
            </a:r>
            <a:r>
              <a:rPr lang="mk-MK" sz="1800" dirty="0">
                <a:effectLst/>
                <a:latin typeface="Times New Roman" panose="02020603050405020304" pitchFamily="18" charset="0"/>
                <a:ea typeface="MS Mincho" panose="02020609040205080304" pitchFamily="49" charset="-128"/>
              </a:rPr>
              <a:t>коиме само ни го олеснуваат нашиот пат до целта доколку знаеме што и каде користи. Во еден дел се задржавме на правење на модел без користење на оваа библиотека, со цел резултатот кој го добивме ни потенцира дека користење на </a:t>
            </a:r>
            <a:r>
              <a:rPr lang="en-GB" sz="1800" dirty="0" err="1">
                <a:effectLst/>
                <a:latin typeface="Times New Roman" panose="02020603050405020304" pitchFamily="18" charset="0"/>
                <a:ea typeface="MS Mincho" panose="02020609040205080304" pitchFamily="49" charset="-128"/>
              </a:rPr>
              <a:t>tsfresh</a:t>
            </a:r>
            <a:r>
              <a:rPr lang="en-GB" sz="1800" dirty="0">
                <a:effectLst/>
                <a:latin typeface="Times New Roman" panose="02020603050405020304" pitchFamily="18" charset="0"/>
                <a:ea typeface="MS Mincho" panose="02020609040205080304" pitchFamily="49" charset="-128"/>
              </a:rPr>
              <a:t> </a:t>
            </a:r>
            <a:r>
              <a:rPr lang="mk-MK" sz="1800" dirty="0">
                <a:effectLst/>
                <a:latin typeface="Times New Roman" panose="02020603050405020304" pitchFamily="18" charset="0"/>
                <a:ea typeface="MS Mincho" panose="02020609040205080304" pitchFamily="49" charset="-128"/>
              </a:rPr>
              <a:t>е позитивна точка. Од ова истражување како најдобра предикција успеавме да издвоиме: </a:t>
            </a:r>
            <a:r>
              <a:rPr lang="en-GB" sz="1800" dirty="0">
                <a:effectLst/>
                <a:latin typeface="Times New Roman" panose="02020603050405020304" pitchFamily="18" charset="0"/>
                <a:ea typeface="MS Mincho" panose="02020609040205080304" pitchFamily="49" charset="-128"/>
              </a:rPr>
              <a:t>Bitcoin</a:t>
            </a:r>
            <a:r>
              <a:rPr lang="mk-MK" sz="1800" dirty="0">
                <a:effectLst/>
                <a:latin typeface="Times New Roman" panose="02020603050405020304" pitchFamily="18" charset="0"/>
                <a:ea typeface="MS Mincho" panose="02020609040205080304" pitchFamily="49" charset="-128"/>
              </a:rPr>
              <a:t> криптовалутата, каде моделот перфектно учеше низ текот на времето. Студијата покажува дека изборот на </a:t>
            </a:r>
            <a:r>
              <a:rPr lang="en-GB" sz="1800" dirty="0">
                <a:effectLst/>
                <a:latin typeface="Times New Roman" panose="02020603050405020304" pitchFamily="18" charset="0"/>
                <a:ea typeface="MS Mincho" panose="02020609040205080304" pitchFamily="49" charset="-128"/>
              </a:rPr>
              <a:t>LSTM </a:t>
            </a:r>
            <a:r>
              <a:rPr lang="mk-MK" sz="1800" dirty="0">
                <a:effectLst/>
                <a:latin typeface="Times New Roman" panose="02020603050405020304" pitchFamily="18" charset="0"/>
                <a:ea typeface="MS Mincho" panose="02020609040205080304" pitchFamily="49" charset="-128"/>
              </a:rPr>
              <a:t>невронската мрежа добро се однесува врз очекувањата кои ги добиеме од секој модел. За на крај да заокружиме се со нешто ново од она на кое бевме ослонети низ оваа студија, а тоа беше брзиот и едноставен пристап на градење модел за класификација, кој дава потврда на она дека секогаш при градењето на модел ние треба да сме експерти не само од полето на математиката и програмирањето, туку и од доменот во кој работаме, со корисни и средени податоци и употреба на соодветни алгоритми.</a:t>
            </a:r>
            <a:endParaRPr lang="en-GB" dirty="0"/>
          </a:p>
        </p:txBody>
      </p:sp>
      <p:cxnSp>
        <p:nvCxnSpPr>
          <p:cNvPr id="7" name="Straight Connector 6">
            <a:extLst>
              <a:ext uri="{FF2B5EF4-FFF2-40B4-BE49-F238E27FC236}">
                <a16:creationId xmlns:a16="http://schemas.microsoft.com/office/drawing/2014/main" id="{19261612-FD5D-9ED8-31E4-0345B74BAF31}"/>
              </a:ext>
            </a:extLst>
          </p:cNvPr>
          <p:cNvCxnSpPr/>
          <p:nvPr/>
        </p:nvCxnSpPr>
        <p:spPr>
          <a:xfrm>
            <a:off x="0" y="1559052"/>
            <a:ext cx="3661051" cy="5298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D14232A-E427-CB69-204E-C7027891978A}"/>
              </a:ext>
            </a:extLst>
          </p:cNvPr>
          <p:cNvCxnSpPr/>
          <p:nvPr/>
        </p:nvCxnSpPr>
        <p:spPr>
          <a:xfrm flipH="1">
            <a:off x="8530949" y="2876365"/>
            <a:ext cx="3661051" cy="3981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C65F31-3D62-F79F-B0DF-4A11736FA591}"/>
              </a:ext>
            </a:extLst>
          </p:cNvPr>
          <p:cNvCxnSpPr/>
          <p:nvPr/>
        </p:nvCxnSpPr>
        <p:spPr>
          <a:xfrm>
            <a:off x="10662082" y="0"/>
            <a:ext cx="1529918" cy="964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DFF158-ECF6-5A9D-3EBC-DCE77ED89BBD}"/>
              </a:ext>
            </a:extLst>
          </p:cNvPr>
          <p:cNvCxnSpPr/>
          <p:nvPr/>
        </p:nvCxnSpPr>
        <p:spPr>
          <a:xfrm flipV="1">
            <a:off x="0" y="0"/>
            <a:ext cx="1580225" cy="1559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73E8F2-F518-16DE-36E5-F423A20301C0}"/>
              </a:ext>
            </a:extLst>
          </p:cNvPr>
          <p:cNvCxnSpPr/>
          <p:nvPr/>
        </p:nvCxnSpPr>
        <p:spPr>
          <a:xfrm>
            <a:off x="0" y="4358936"/>
            <a:ext cx="1830525" cy="24990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806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A6730-743F-1071-1689-1B7AD5DC0E25}"/>
              </a:ext>
            </a:extLst>
          </p:cNvPr>
          <p:cNvSpPr>
            <a:spLocks noGrp="1"/>
          </p:cNvSpPr>
          <p:nvPr>
            <p:ph type="title"/>
          </p:nvPr>
        </p:nvSpPr>
        <p:spPr/>
        <p:txBody>
          <a:bodyPr/>
          <a:lstStyle/>
          <a:p>
            <a:r>
              <a:rPr lang="mk-MK" dirty="0"/>
              <a:t>Ви благодарам на вниманието</a:t>
            </a:r>
            <a:endParaRPr lang="en-GB" dirty="0"/>
          </a:p>
        </p:txBody>
      </p:sp>
      <p:sp>
        <p:nvSpPr>
          <p:cNvPr id="5" name="Text Placeholder 4">
            <a:extLst>
              <a:ext uri="{FF2B5EF4-FFF2-40B4-BE49-F238E27FC236}">
                <a16:creationId xmlns:a16="http://schemas.microsoft.com/office/drawing/2014/main" id="{EC904D82-12E9-DFD3-E2F5-DC78F9874FAC}"/>
              </a:ext>
            </a:extLst>
          </p:cNvPr>
          <p:cNvSpPr>
            <a:spLocks noGrp="1"/>
          </p:cNvSpPr>
          <p:nvPr>
            <p:ph type="body" idx="1"/>
          </p:nvPr>
        </p:nvSpPr>
        <p:spPr>
          <a:xfrm>
            <a:off x="2633050" y="4822981"/>
            <a:ext cx="6801612" cy="1265082"/>
          </a:xfrm>
        </p:spPr>
        <p:txBody>
          <a:bodyPr/>
          <a:lstStyle/>
          <a:p>
            <a:r>
              <a:rPr lang="mk-MK" dirty="0"/>
              <a:t>ФИНКИ</a:t>
            </a:r>
          </a:p>
          <a:p>
            <a:r>
              <a:rPr lang="mk-MK" dirty="0"/>
              <a:t>    2023</a:t>
            </a:r>
            <a:endParaRPr lang="en-GB" dirty="0"/>
          </a:p>
        </p:txBody>
      </p:sp>
    </p:spTree>
    <p:extLst>
      <p:ext uri="{BB962C8B-B14F-4D97-AF65-F5344CB8AC3E}">
        <p14:creationId xmlns:p14="http://schemas.microsoft.com/office/powerpoint/2010/main" val="3047180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B22F-B171-DCFA-7006-3A934A0441A3}"/>
              </a:ext>
            </a:extLst>
          </p:cNvPr>
          <p:cNvSpPr>
            <a:spLocks noGrp="1"/>
          </p:cNvSpPr>
          <p:nvPr>
            <p:ph type="title"/>
          </p:nvPr>
        </p:nvSpPr>
        <p:spPr/>
        <p:txBody>
          <a:bodyPr/>
          <a:lstStyle/>
          <a:p>
            <a:r>
              <a:rPr lang="mk-MK" dirty="0"/>
              <a:t>Вовед</a:t>
            </a:r>
            <a:endParaRPr lang="en-GB" dirty="0"/>
          </a:p>
        </p:txBody>
      </p:sp>
      <p:sp>
        <p:nvSpPr>
          <p:cNvPr id="3" name="Content Placeholder 2">
            <a:extLst>
              <a:ext uri="{FF2B5EF4-FFF2-40B4-BE49-F238E27FC236}">
                <a16:creationId xmlns:a16="http://schemas.microsoft.com/office/drawing/2014/main" id="{F4614706-7F61-A7D1-A3FA-8C5C913D0E31}"/>
              </a:ext>
            </a:extLst>
          </p:cNvPr>
          <p:cNvSpPr>
            <a:spLocks noGrp="1"/>
          </p:cNvSpPr>
          <p:nvPr>
            <p:ph idx="1"/>
          </p:nvPr>
        </p:nvSpPr>
        <p:spPr/>
        <p:txBody>
          <a:bodyPr/>
          <a:lstStyle/>
          <a:p>
            <a:r>
              <a:rPr lang="mk-MK" sz="1800" dirty="0">
                <a:effectLst/>
                <a:latin typeface="Times New Roman" panose="02020603050405020304" pitchFamily="18" charset="0"/>
                <a:ea typeface="MS Mincho" panose="02020609040205080304" pitchFamily="49" charset="-128"/>
              </a:rPr>
              <a:t>Во денешната ера криптовалутите станаа неизоставен дел од финансиската и технолошката сцена. Особено интересот кон популарните криптовалути</a:t>
            </a:r>
            <a:r>
              <a:rPr lang="en-GB" sz="1800" dirty="0">
                <a:effectLst/>
                <a:latin typeface="Times New Roman" panose="02020603050405020304" pitchFamily="18" charset="0"/>
                <a:ea typeface="MS Mincho" panose="02020609040205080304" pitchFamily="49" charset="-128"/>
              </a:rPr>
              <a:t>: Bitcoin, Litecoin, Dogecoin, Ethereum, </a:t>
            </a:r>
            <a:r>
              <a:rPr lang="en-GB" sz="1800" dirty="0" err="1">
                <a:effectLst/>
                <a:latin typeface="Times New Roman" panose="02020603050405020304" pitchFamily="18" charset="0"/>
                <a:ea typeface="MS Mincho" panose="02020609040205080304" pitchFamily="49" charset="-128"/>
              </a:rPr>
              <a:t>Cardano</a:t>
            </a:r>
            <a:r>
              <a:rPr lang="en-GB" sz="1800" dirty="0">
                <a:effectLst/>
                <a:latin typeface="Times New Roman" panose="02020603050405020304" pitchFamily="18" charset="0"/>
                <a:ea typeface="MS Mincho" panose="02020609040205080304" pitchFamily="49" charset="-128"/>
              </a:rPr>
              <a:t>, </a:t>
            </a:r>
            <a:r>
              <a:rPr lang="en-GB" sz="1800" dirty="0" err="1">
                <a:effectLst/>
                <a:latin typeface="Times New Roman" panose="02020603050405020304" pitchFamily="18" charset="0"/>
                <a:ea typeface="MS Mincho" panose="02020609040205080304" pitchFamily="49" charset="-128"/>
              </a:rPr>
              <a:t>Monero</a:t>
            </a:r>
            <a:r>
              <a:rPr lang="en-GB" sz="1800" dirty="0">
                <a:effectLst/>
                <a:latin typeface="Times New Roman" panose="02020603050405020304" pitchFamily="18" charset="0"/>
                <a:ea typeface="MS Mincho" panose="02020609040205080304" pitchFamily="49" charset="-128"/>
              </a:rPr>
              <a:t> </a:t>
            </a:r>
            <a:r>
              <a:rPr lang="mk-MK" sz="1800" dirty="0">
                <a:effectLst/>
                <a:latin typeface="Times New Roman" panose="02020603050405020304" pitchFamily="18" charset="0"/>
                <a:ea typeface="MS Mincho" panose="02020609040205080304" pitchFamily="49" charset="-128"/>
              </a:rPr>
              <a:t>и </a:t>
            </a:r>
            <a:r>
              <a:rPr lang="en-GB" sz="1800" dirty="0">
                <a:effectLst/>
                <a:latin typeface="Times New Roman" panose="02020603050405020304" pitchFamily="18" charset="0"/>
                <a:ea typeface="MS Mincho" panose="02020609040205080304" pitchFamily="49" charset="-128"/>
              </a:rPr>
              <a:t>Dash </a:t>
            </a:r>
            <a:r>
              <a:rPr lang="mk-MK" sz="1800" dirty="0">
                <a:effectLst/>
                <a:latin typeface="Times New Roman" panose="02020603050405020304" pitchFamily="18" charset="0"/>
                <a:ea typeface="MS Mincho" panose="02020609040205080304" pitchFamily="49" charset="-128"/>
              </a:rPr>
              <a:t>постојано расте.</a:t>
            </a:r>
          </a:p>
          <a:p>
            <a:r>
              <a:rPr lang="mk-MK" sz="1800" dirty="0">
                <a:effectLst/>
                <a:latin typeface="Times New Roman" panose="02020603050405020304" pitchFamily="18" charset="0"/>
                <a:ea typeface="MS Mincho" panose="02020609040205080304" pitchFamily="49" charset="-128"/>
              </a:rPr>
              <a:t>Нашиот истражувачки пристап се фокусира на интегрирање на техниките за анализа на податоци во крипто предвидувањето, што може да доведе до подобро разбирање на нивните движења и можност за предвидување на нивните идни вредности</a:t>
            </a:r>
            <a:endParaRPr lang="en-GB" dirty="0"/>
          </a:p>
        </p:txBody>
      </p:sp>
      <p:pic>
        <p:nvPicPr>
          <p:cNvPr id="5" name="Picture 4" descr="A screenshot of a computer&#10;&#10;Description automatically generated">
            <a:extLst>
              <a:ext uri="{FF2B5EF4-FFF2-40B4-BE49-F238E27FC236}">
                <a16:creationId xmlns:a16="http://schemas.microsoft.com/office/drawing/2014/main" id="{EBB30945-3ECD-6A45-8217-6304E31D95C7}"/>
              </a:ext>
            </a:extLst>
          </p:cNvPr>
          <p:cNvPicPr>
            <a:picLocks noChangeAspect="1"/>
          </p:cNvPicPr>
          <p:nvPr/>
        </p:nvPicPr>
        <p:blipFill rotWithShape="1">
          <a:blip r:embed="rId2">
            <a:extLst>
              <a:ext uri="{28A0092B-C50C-407E-A947-70E740481C1C}">
                <a14:useLocalDpi xmlns:a14="http://schemas.microsoft.com/office/drawing/2010/main" val="0"/>
              </a:ext>
            </a:extLst>
          </a:blip>
          <a:srcRect l="56951" t="27234" r="3299" b="41167"/>
          <a:stretch/>
        </p:blipFill>
        <p:spPr>
          <a:xfrm>
            <a:off x="7430610" y="4854767"/>
            <a:ext cx="3959442" cy="1770519"/>
          </a:xfrm>
          <a:prstGeom prst="rect">
            <a:avLst/>
          </a:prstGeom>
          <a:ln>
            <a:noFill/>
          </a:ln>
          <a:effectLst>
            <a:softEdge rad="112500"/>
          </a:effectLst>
        </p:spPr>
      </p:pic>
      <p:cxnSp>
        <p:nvCxnSpPr>
          <p:cNvPr id="7" name="Straight Connector 6">
            <a:extLst>
              <a:ext uri="{FF2B5EF4-FFF2-40B4-BE49-F238E27FC236}">
                <a16:creationId xmlns:a16="http://schemas.microsoft.com/office/drawing/2014/main" id="{DF10F4C3-5E0D-9A1E-5BEB-7F686CF575C8}"/>
              </a:ext>
            </a:extLst>
          </p:cNvPr>
          <p:cNvCxnSpPr/>
          <p:nvPr/>
        </p:nvCxnSpPr>
        <p:spPr>
          <a:xfrm flipH="1">
            <a:off x="0" y="0"/>
            <a:ext cx="1997476" cy="364872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086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9EAD-02A9-8476-7FED-73FEF0C974CE}"/>
              </a:ext>
            </a:extLst>
          </p:cNvPr>
          <p:cNvSpPr>
            <a:spLocks noGrp="1"/>
          </p:cNvSpPr>
          <p:nvPr>
            <p:ph type="title"/>
          </p:nvPr>
        </p:nvSpPr>
        <p:spPr>
          <a:xfrm>
            <a:off x="2124604" y="218968"/>
            <a:ext cx="7729728" cy="1188720"/>
          </a:xfrm>
        </p:spPr>
        <p:txBody>
          <a:bodyPr/>
          <a:lstStyle/>
          <a:p>
            <a:r>
              <a:rPr lang="mk-MK" dirty="0"/>
              <a:t>Користење на податоци</a:t>
            </a:r>
            <a:endParaRPr lang="en-GB" dirty="0"/>
          </a:p>
        </p:txBody>
      </p:sp>
      <p:pic>
        <p:nvPicPr>
          <p:cNvPr id="5" name="Content Placeholder 4" descr="A screenshot of a computer&#10;&#10;Description automatically generated">
            <a:extLst>
              <a:ext uri="{FF2B5EF4-FFF2-40B4-BE49-F238E27FC236}">
                <a16:creationId xmlns:a16="http://schemas.microsoft.com/office/drawing/2014/main" id="{43B48685-E6F9-4745-2BDA-DBCC6BBAD4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101" t="19977" r="25154" b="6757"/>
          <a:stretch/>
        </p:blipFill>
        <p:spPr>
          <a:xfrm>
            <a:off x="3075159" y="1720877"/>
            <a:ext cx="5820266" cy="4821965"/>
          </a:xfrm>
        </p:spPr>
      </p:pic>
    </p:spTree>
    <p:extLst>
      <p:ext uri="{BB962C8B-B14F-4D97-AF65-F5344CB8AC3E}">
        <p14:creationId xmlns:p14="http://schemas.microsoft.com/office/powerpoint/2010/main" val="326716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4B8F-637C-9DBC-DD53-2A0235EC41B3}"/>
              </a:ext>
            </a:extLst>
          </p:cNvPr>
          <p:cNvSpPr>
            <a:spLocks noGrp="1"/>
          </p:cNvSpPr>
          <p:nvPr>
            <p:ph type="title"/>
          </p:nvPr>
        </p:nvSpPr>
        <p:spPr>
          <a:xfrm>
            <a:off x="2231136" y="432032"/>
            <a:ext cx="7729728" cy="1188720"/>
          </a:xfrm>
        </p:spPr>
        <p:txBody>
          <a:bodyPr/>
          <a:lstStyle/>
          <a:p>
            <a:r>
              <a:rPr lang="mk-MK" dirty="0"/>
              <a:t>Анализа на податоците и нивна подготовка (</a:t>
            </a:r>
            <a:r>
              <a:rPr lang="en-GB" dirty="0"/>
              <a:t>Data preparation</a:t>
            </a:r>
            <a:r>
              <a:rPr lang="mk-MK" dirty="0"/>
              <a:t>)</a:t>
            </a:r>
            <a:endParaRPr lang="en-GB" dirty="0"/>
          </a:p>
        </p:txBody>
      </p:sp>
      <p:pic>
        <p:nvPicPr>
          <p:cNvPr id="5" name="Content Placeholder 4" descr="A screenshot of a computer&#10;&#10;Description automatically generated">
            <a:extLst>
              <a:ext uri="{FF2B5EF4-FFF2-40B4-BE49-F238E27FC236}">
                <a16:creationId xmlns:a16="http://schemas.microsoft.com/office/drawing/2014/main" id="{45CD0312-797A-6BAE-F41C-7B56487AAED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770" t="36576" r="50000" b="46252"/>
          <a:stretch/>
        </p:blipFill>
        <p:spPr>
          <a:xfrm>
            <a:off x="484429" y="1820809"/>
            <a:ext cx="4350943" cy="2077375"/>
          </a:xfrm>
        </p:spPr>
      </p:pic>
      <p:pic>
        <p:nvPicPr>
          <p:cNvPr id="7" name="Picture 6" descr="A screenshot of a computer&#10;&#10;Description automatically generated">
            <a:extLst>
              <a:ext uri="{FF2B5EF4-FFF2-40B4-BE49-F238E27FC236}">
                <a16:creationId xmlns:a16="http://schemas.microsoft.com/office/drawing/2014/main" id="{F2689DCA-90F2-FAAD-831D-3A92221D6936}"/>
              </a:ext>
            </a:extLst>
          </p:cNvPr>
          <p:cNvPicPr>
            <a:picLocks noChangeAspect="1"/>
          </p:cNvPicPr>
          <p:nvPr/>
        </p:nvPicPr>
        <p:blipFill rotWithShape="1">
          <a:blip r:embed="rId2">
            <a:extLst>
              <a:ext uri="{28A0092B-C50C-407E-A947-70E740481C1C}">
                <a14:useLocalDpi xmlns:a14="http://schemas.microsoft.com/office/drawing/2010/main" val="0"/>
              </a:ext>
            </a:extLst>
          </a:blip>
          <a:srcRect l="30218" t="68608" r="50000" b="15987"/>
          <a:stretch/>
        </p:blipFill>
        <p:spPr>
          <a:xfrm>
            <a:off x="6340017" y="1857691"/>
            <a:ext cx="4549925" cy="199303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D37AFE2-5F56-B417-B8D0-EF7E92203CAE}"/>
              </a:ext>
            </a:extLst>
          </p:cNvPr>
          <p:cNvPicPr>
            <a:picLocks noChangeAspect="1"/>
          </p:cNvPicPr>
          <p:nvPr/>
        </p:nvPicPr>
        <p:blipFill rotWithShape="1">
          <a:blip r:embed="rId2">
            <a:extLst>
              <a:ext uri="{28A0092B-C50C-407E-A947-70E740481C1C}">
                <a14:useLocalDpi xmlns:a14="http://schemas.microsoft.com/office/drawing/2010/main" val="0"/>
              </a:ext>
            </a:extLst>
          </a:blip>
          <a:srcRect l="52718" t="23633" r="25801" b="56117"/>
          <a:stretch/>
        </p:blipFill>
        <p:spPr>
          <a:xfrm>
            <a:off x="6340017" y="4342122"/>
            <a:ext cx="4549925" cy="241277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446B923D-1A45-2496-A176-A2A055883F35}"/>
              </a:ext>
            </a:extLst>
          </p:cNvPr>
          <p:cNvPicPr>
            <a:picLocks noChangeAspect="1"/>
          </p:cNvPicPr>
          <p:nvPr/>
        </p:nvPicPr>
        <p:blipFill rotWithShape="1">
          <a:blip r:embed="rId2">
            <a:extLst>
              <a:ext uri="{28A0092B-C50C-407E-A947-70E740481C1C}">
                <a14:useLocalDpi xmlns:a14="http://schemas.microsoft.com/office/drawing/2010/main" val="0"/>
              </a:ext>
            </a:extLst>
          </a:blip>
          <a:srcRect l="56432" t="66357" r="31262" b="7444"/>
          <a:stretch/>
        </p:blipFill>
        <p:spPr>
          <a:xfrm>
            <a:off x="1763254" y="4118186"/>
            <a:ext cx="2201662" cy="2636706"/>
          </a:xfrm>
          <a:prstGeom prst="rect">
            <a:avLst/>
          </a:prstGeom>
        </p:spPr>
      </p:pic>
      <p:sp>
        <p:nvSpPr>
          <p:cNvPr id="12" name="Arrow: Right 11">
            <a:extLst>
              <a:ext uri="{FF2B5EF4-FFF2-40B4-BE49-F238E27FC236}">
                <a16:creationId xmlns:a16="http://schemas.microsoft.com/office/drawing/2014/main" id="{FF7B10D2-80D3-BB92-3CF9-47340F759D4F}"/>
              </a:ext>
            </a:extLst>
          </p:cNvPr>
          <p:cNvSpPr/>
          <p:nvPr/>
        </p:nvSpPr>
        <p:spPr>
          <a:xfrm>
            <a:off x="4736916" y="2763502"/>
            <a:ext cx="1450819" cy="435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Down 12">
            <a:extLst>
              <a:ext uri="{FF2B5EF4-FFF2-40B4-BE49-F238E27FC236}">
                <a16:creationId xmlns:a16="http://schemas.microsoft.com/office/drawing/2014/main" id="{8CAD5CD2-081A-CCA0-7470-D4062ABEFEA6}"/>
              </a:ext>
            </a:extLst>
          </p:cNvPr>
          <p:cNvSpPr/>
          <p:nvPr/>
        </p:nvSpPr>
        <p:spPr>
          <a:xfrm>
            <a:off x="8282866" y="3719744"/>
            <a:ext cx="435006" cy="6223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Left 14">
            <a:extLst>
              <a:ext uri="{FF2B5EF4-FFF2-40B4-BE49-F238E27FC236}">
                <a16:creationId xmlns:a16="http://schemas.microsoft.com/office/drawing/2014/main" id="{2FAD91AE-7B50-5335-488F-B1F0571EC769}"/>
              </a:ext>
            </a:extLst>
          </p:cNvPr>
          <p:cNvSpPr/>
          <p:nvPr/>
        </p:nvSpPr>
        <p:spPr>
          <a:xfrm>
            <a:off x="4438835" y="5326602"/>
            <a:ext cx="2060980" cy="5681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2300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5B7B4-C601-215F-05D5-5FAE364BFEAB}"/>
              </a:ext>
            </a:extLst>
          </p:cNvPr>
          <p:cNvSpPr>
            <a:spLocks noGrp="1"/>
          </p:cNvSpPr>
          <p:nvPr>
            <p:ph type="title"/>
          </p:nvPr>
        </p:nvSpPr>
        <p:spPr/>
        <p:txBody>
          <a:bodyPr/>
          <a:lstStyle/>
          <a:p>
            <a:r>
              <a:rPr lang="en-GB" dirty="0" err="1"/>
              <a:t>Tsfresh</a:t>
            </a:r>
            <a:endParaRPr lang="en-GB" dirty="0"/>
          </a:p>
        </p:txBody>
      </p:sp>
      <p:sp>
        <p:nvSpPr>
          <p:cNvPr id="3" name="Content Placeholder 2">
            <a:extLst>
              <a:ext uri="{FF2B5EF4-FFF2-40B4-BE49-F238E27FC236}">
                <a16:creationId xmlns:a16="http://schemas.microsoft.com/office/drawing/2014/main" id="{D846F8BB-4B80-B6CA-6BBD-BCF60C16D861}"/>
              </a:ext>
            </a:extLst>
          </p:cNvPr>
          <p:cNvSpPr>
            <a:spLocks noGrp="1"/>
          </p:cNvSpPr>
          <p:nvPr>
            <p:ph idx="1"/>
          </p:nvPr>
        </p:nvSpPr>
        <p:spPr>
          <a:xfrm>
            <a:off x="3598298" y="2701411"/>
            <a:ext cx="7729728" cy="3101983"/>
          </a:xfrm>
        </p:spPr>
        <p:txBody>
          <a:bodyPr/>
          <a:lstStyle/>
          <a:p>
            <a:pPr indent="137160" algn="just"/>
            <a:r>
              <a:rPr lang="en-GB" sz="1800" dirty="0" err="1">
                <a:effectLst/>
                <a:latin typeface="Times New Roman" panose="02020603050405020304" pitchFamily="18" charset="0"/>
                <a:ea typeface="Times New Roman" panose="02020603050405020304" pitchFamily="18" charset="0"/>
              </a:rPr>
              <a:t>Tsfresh</a:t>
            </a:r>
            <a:r>
              <a:rPr lang="en-GB" sz="1800" dirty="0">
                <a:effectLst/>
                <a:latin typeface="Times New Roman" panose="02020603050405020304" pitchFamily="18" charset="0"/>
                <a:ea typeface="Times New Roman" panose="02020603050405020304" pitchFamily="18" charset="0"/>
              </a:rPr>
              <a:t> </a:t>
            </a:r>
            <a:r>
              <a:rPr lang="mk-MK" sz="1800" dirty="0">
                <a:effectLst/>
                <a:latin typeface="Times New Roman" panose="02020603050405020304" pitchFamily="18" charset="0"/>
                <a:ea typeface="Times New Roman" panose="02020603050405020304" pitchFamily="18" charset="0"/>
              </a:rPr>
              <a:t>е пакет на </a:t>
            </a:r>
            <a:r>
              <a:rPr lang="en-GB" sz="1800" dirty="0">
                <a:effectLst/>
                <a:latin typeface="Times New Roman" panose="02020603050405020304" pitchFamily="18" charset="0"/>
                <a:ea typeface="Times New Roman" panose="02020603050405020304" pitchFamily="18" charset="0"/>
              </a:rPr>
              <a:t>Python </a:t>
            </a:r>
            <a:r>
              <a:rPr lang="mk-MK" sz="1800" dirty="0">
                <a:effectLst/>
                <a:latin typeface="Times New Roman" panose="02020603050405020304" pitchFamily="18" charset="0"/>
                <a:ea typeface="Times New Roman" panose="02020603050405020304" pitchFamily="18" charset="0"/>
              </a:rPr>
              <a:t>кој пресметува голем број на</a:t>
            </a:r>
            <a:r>
              <a:rPr lang="en-GB" dirty="0">
                <a:latin typeface="Times New Roman" panose="02020603050405020304" pitchFamily="18" charset="0"/>
                <a:ea typeface="Times New Roman" panose="02020603050405020304" pitchFamily="18" charset="0"/>
              </a:rPr>
              <a:t> </a:t>
            </a:r>
            <a:r>
              <a:rPr lang="mk-MK" sz="1800" dirty="0">
                <a:effectLst/>
                <a:latin typeface="Times New Roman" panose="02020603050405020304" pitchFamily="18" charset="0"/>
                <a:ea typeface="Times New Roman" panose="02020603050405020304" pitchFamily="18" charset="0"/>
              </a:rPr>
              <a:t>карактеристики т.н </a:t>
            </a:r>
            <a:r>
              <a:rPr lang="en-GB" sz="1800" dirty="0">
                <a:effectLst/>
                <a:latin typeface="Times New Roman" panose="02020603050405020304" pitchFamily="18" charset="0"/>
                <a:ea typeface="Times New Roman" panose="02020603050405020304" pitchFamily="18" charset="0"/>
              </a:rPr>
              <a:t>“features”. </a:t>
            </a:r>
            <a:r>
              <a:rPr lang="mk-MK" sz="1800" dirty="0">
                <a:effectLst/>
                <a:latin typeface="Times New Roman" panose="02020603050405020304" pitchFamily="18" charset="0"/>
                <a:ea typeface="Times New Roman" panose="02020603050405020304" pitchFamily="18" charset="0"/>
              </a:rPr>
              <a:t>Овој пакет содржи методи за пресметка на </a:t>
            </a:r>
            <a:r>
              <a:rPr lang="en-GB" sz="1800" dirty="0">
                <a:effectLst/>
                <a:latin typeface="Times New Roman" panose="02020603050405020304" pitchFamily="18" charset="0"/>
                <a:ea typeface="Times New Roman" panose="02020603050405020304" pitchFamily="18" charset="0"/>
              </a:rPr>
              <a:t>“explaining power” </a:t>
            </a:r>
            <a:r>
              <a:rPr lang="mk-MK" sz="1800" dirty="0">
                <a:effectLst/>
                <a:latin typeface="Times New Roman" panose="02020603050405020304" pitchFamily="18" charset="0"/>
                <a:ea typeface="Times New Roman" panose="02020603050405020304" pitchFamily="18" charset="0"/>
              </a:rPr>
              <a:t>и важноста на карактеристиките на задачата за било тоа да е регресија или класификација.</a:t>
            </a:r>
            <a:endParaRPr lang="en-GB" sz="1800" dirty="0">
              <a:effectLst/>
              <a:latin typeface="Times New Roman" panose="02020603050405020304" pitchFamily="18" charset="0"/>
              <a:ea typeface="Times New Roman" panose="02020603050405020304" pitchFamily="18" charset="0"/>
            </a:endParaRPr>
          </a:p>
          <a:p>
            <a:pPr indent="137160" algn="just"/>
            <a:r>
              <a:rPr lang="mk-MK" dirty="0">
                <a:latin typeface="Times New Roman" panose="02020603050405020304" pitchFamily="18" charset="0"/>
                <a:ea typeface="Times New Roman" panose="02020603050405020304" pitchFamily="18" charset="0"/>
              </a:rPr>
              <a:t>Се симнува со командата </a:t>
            </a:r>
            <a:r>
              <a:rPr lang="en-GB" dirty="0">
                <a:latin typeface="Times New Roman" panose="02020603050405020304" pitchFamily="18" charset="0"/>
                <a:ea typeface="Times New Roman" panose="02020603050405020304" pitchFamily="18" charset="0"/>
              </a:rPr>
              <a:t>‘pip install </a:t>
            </a:r>
            <a:r>
              <a:rPr lang="en-GB" dirty="0" err="1">
                <a:latin typeface="Times New Roman" panose="02020603050405020304" pitchFamily="18" charset="0"/>
                <a:ea typeface="Times New Roman" panose="02020603050405020304" pitchFamily="18" charset="0"/>
              </a:rPr>
              <a:t>tsfresh</a:t>
            </a:r>
            <a:r>
              <a:rPr lang="en-GB" dirty="0">
                <a:latin typeface="Times New Roman" panose="02020603050405020304" pitchFamily="18" charset="0"/>
                <a:ea typeface="Times New Roman" panose="02020603050405020304" pitchFamily="18" charset="0"/>
              </a:rPr>
              <a:t>’.</a:t>
            </a:r>
            <a:endParaRPr lang="en-GB" sz="1800" dirty="0">
              <a:effectLst/>
              <a:latin typeface="Times New Roman" panose="02020603050405020304" pitchFamily="18" charset="0"/>
              <a:ea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4FC751C4-E623-267E-BDEA-63571E2675BA}"/>
              </a:ext>
            </a:extLst>
          </p:cNvPr>
          <p:cNvPicPr>
            <a:picLocks noChangeAspect="1"/>
          </p:cNvPicPr>
          <p:nvPr/>
        </p:nvPicPr>
        <p:blipFill rotWithShape="1">
          <a:blip r:embed="rId2">
            <a:extLst>
              <a:ext uri="{28A0092B-C50C-407E-A947-70E740481C1C}">
                <a14:useLocalDpi xmlns:a14="http://schemas.microsoft.com/office/drawing/2010/main" val="0"/>
              </a:ext>
            </a:extLst>
          </a:blip>
          <a:srcRect l="28640" t="26402" r="37582" b="36046"/>
          <a:stretch/>
        </p:blipFill>
        <p:spPr>
          <a:xfrm>
            <a:off x="470515" y="4252403"/>
            <a:ext cx="3364637" cy="2104008"/>
          </a:xfrm>
          <a:prstGeom prst="rect">
            <a:avLst/>
          </a:prstGeom>
          <a:ln>
            <a:noFill/>
          </a:ln>
          <a:effectLst>
            <a:softEdge rad="112500"/>
          </a:effectLst>
        </p:spPr>
      </p:pic>
      <p:cxnSp>
        <p:nvCxnSpPr>
          <p:cNvPr id="7" name="Straight Connector 6">
            <a:extLst>
              <a:ext uri="{FF2B5EF4-FFF2-40B4-BE49-F238E27FC236}">
                <a16:creationId xmlns:a16="http://schemas.microsoft.com/office/drawing/2014/main" id="{CB982959-8266-F509-86AB-269E5C86629E}"/>
              </a:ext>
            </a:extLst>
          </p:cNvPr>
          <p:cNvCxnSpPr/>
          <p:nvPr/>
        </p:nvCxnSpPr>
        <p:spPr>
          <a:xfrm flipH="1">
            <a:off x="9845336" y="4864963"/>
            <a:ext cx="2346664" cy="1993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A345A4-BEF1-D182-D30F-070439DE887B}"/>
              </a:ext>
            </a:extLst>
          </p:cNvPr>
          <p:cNvCxnSpPr/>
          <p:nvPr/>
        </p:nvCxnSpPr>
        <p:spPr>
          <a:xfrm flipH="1">
            <a:off x="0" y="0"/>
            <a:ext cx="1606858" cy="24058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29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A75D-06B6-71BD-62F8-E21F826429B2}"/>
              </a:ext>
            </a:extLst>
          </p:cNvPr>
          <p:cNvSpPr>
            <a:spLocks noGrp="1"/>
          </p:cNvSpPr>
          <p:nvPr>
            <p:ph type="title"/>
          </p:nvPr>
        </p:nvSpPr>
        <p:spPr>
          <a:xfrm flipV="1">
            <a:off x="9133840" y="2153412"/>
            <a:ext cx="827024" cy="51308"/>
          </a:xfrm>
        </p:spPr>
        <p:txBody>
          <a:bodyPr>
            <a:normAutofit fontScale="90000"/>
          </a:bodyPr>
          <a:lstStyle/>
          <a:p>
            <a:endParaRPr lang="en-GB" dirty="0"/>
          </a:p>
        </p:txBody>
      </p:sp>
      <p:pic>
        <p:nvPicPr>
          <p:cNvPr id="9" name="Content Placeholder 8" descr="A screenshot of a computer&#10;&#10;Description automatically generated">
            <a:extLst>
              <a:ext uri="{FF2B5EF4-FFF2-40B4-BE49-F238E27FC236}">
                <a16:creationId xmlns:a16="http://schemas.microsoft.com/office/drawing/2014/main" id="{17C6BF82-C32A-97CA-34B4-D852240B80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982" t="18873" r="13415" b="63483"/>
          <a:stretch/>
        </p:blipFill>
        <p:spPr>
          <a:xfrm>
            <a:off x="140676" y="644144"/>
            <a:ext cx="4560864" cy="1236669"/>
          </a:xfrm>
        </p:spPr>
      </p:pic>
      <p:pic>
        <p:nvPicPr>
          <p:cNvPr id="10" name="Content Placeholder 8" descr="A screenshot of a computer&#10;&#10;Description automatically generated">
            <a:extLst>
              <a:ext uri="{FF2B5EF4-FFF2-40B4-BE49-F238E27FC236}">
                <a16:creationId xmlns:a16="http://schemas.microsoft.com/office/drawing/2014/main" id="{EFD24B33-8317-2AA9-7D3F-B71C315A7E85}"/>
              </a:ext>
            </a:extLst>
          </p:cNvPr>
          <p:cNvPicPr>
            <a:picLocks noChangeAspect="1"/>
          </p:cNvPicPr>
          <p:nvPr/>
        </p:nvPicPr>
        <p:blipFill rotWithShape="1">
          <a:blip r:embed="rId2">
            <a:extLst>
              <a:ext uri="{28A0092B-C50C-407E-A947-70E740481C1C}">
                <a14:useLocalDpi xmlns:a14="http://schemas.microsoft.com/office/drawing/2010/main" val="0"/>
              </a:ext>
            </a:extLst>
          </a:blip>
          <a:srcRect l="49982" t="45953" r="13415" b="8387"/>
          <a:stretch/>
        </p:blipFill>
        <p:spPr>
          <a:xfrm>
            <a:off x="3821250" y="3942588"/>
            <a:ext cx="4117922" cy="288950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05EF783-3466-1090-8071-BCC50C8B7DB7}"/>
              </a:ext>
            </a:extLst>
          </p:cNvPr>
          <p:cNvPicPr>
            <a:picLocks noChangeAspect="1"/>
          </p:cNvPicPr>
          <p:nvPr/>
        </p:nvPicPr>
        <p:blipFill rotWithShape="1">
          <a:blip r:embed="rId3">
            <a:extLst>
              <a:ext uri="{28A0092B-C50C-407E-A947-70E740481C1C}">
                <a14:useLocalDpi xmlns:a14="http://schemas.microsoft.com/office/drawing/2010/main" val="0"/>
              </a:ext>
            </a:extLst>
          </a:blip>
          <a:srcRect l="17667" t="34518" r="53774" b="14067"/>
          <a:stretch/>
        </p:blipFill>
        <p:spPr>
          <a:xfrm>
            <a:off x="8370751" y="644144"/>
            <a:ext cx="3481906" cy="352602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460E6F6-3FB3-4CE3-0DED-30EF426BFB7B}"/>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33630" r="15167" b="38074"/>
          <a:stretch/>
        </p:blipFill>
        <p:spPr>
          <a:xfrm>
            <a:off x="1900081" y="2062480"/>
            <a:ext cx="4246880" cy="1940560"/>
          </a:xfrm>
          <a:prstGeom prst="rect">
            <a:avLst/>
          </a:prstGeom>
        </p:spPr>
      </p:pic>
      <p:cxnSp>
        <p:nvCxnSpPr>
          <p:cNvPr id="16" name="Connector: Elbow 15">
            <a:extLst>
              <a:ext uri="{FF2B5EF4-FFF2-40B4-BE49-F238E27FC236}">
                <a16:creationId xmlns:a16="http://schemas.microsoft.com/office/drawing/2014/main" id="{AA8E6333-65F3-B2BF-4EEC-E0FDB9429228}"/>
              </a:ext>
            </a:extLst>
          </p:cNvPr>
          <p:cNvCxnSpPr/>
          <p:nvPr/>
        </p:nvCxnSpPr>
        <p:spPr>
          <a:xfrm>
            <a:off x="802640" y="1880813"/>
            <a:ext cx="1097441" cy="9944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436A17F-11F2-998C-1F00-F79BB7D6A1C9}"/>
              </a:ext>
            </a:extLst>
          </p:cNvPr>
          <p:cNvCxnSpPr/>
          <p:nvPr/>
        </p:nvCxnSpPr>
        <p:spPr>
          <a:xfrm>
            <a:off x="2570480" y="4003040"/>
            <a:ext cx="1250770" cy="10058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56BA0B7-188D-8FB3-6F26-F7AC6866DFF6}"/>
              </a:ext>
            </a:extLst>
          </p:cNvPr>
          <p:cNvSpPr/>
          <p:nvPr/>
        </p:nvSpPr>
        <p:spPr>
          <a:xfrm>
            <a:off x="7939172" y="5303520"/>
            <a:ext cx="1519788" cy="345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Up 21">
            <a:extLst>
              <a:ext uri="{FF2B5EF4-FFF2-40B4-BE49-F238E27FC236}">
                <a16:creationId xmlns:a16="http://schemas.microsoft.com/office/drawing/2014/main" id="{53B51058-C88C-53F2-E765-661FCF34E24C}"/>
              </a:ext>
            </a:extLst>
          </p:cNvPr>
          <p:cNvSpPr/>
          <p:nvPr/>
        </p:nvSpPr>
        <p:spPr>
          <a:xfrm>
            <a:off x="8991600" y="4170172"/>
            <a:ext cx="629920" cy="14787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inus Sign 22">
            <a:extLst>
              <a:ext uri="{FF2B5EF4-FFF2-40B4-BE49-F238E27FC236}">
                <a16:creationId xmlns:a16="http://schemas.microsoft.com/office/drawing/2014/main" id="{1FA01BB0-DB76-02B9-3A66-A95951DEA4AE}"/>
              </a:ext>
            </a:extLst>
          </p:cNvPr>
          <p:cNvSpPr/>
          <p:nvPr/>
        </p:nvSpPr>
        <p:spPr>
          <a:xfrm>
            <a:off x="3733840" y="4596892"/>
            <a:ext cx="1935400" cy="538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inus Sign 23">
            <a:extLst>
              <a:ext uri="{FF2B5EF4-FFF2-40B4-BE49-F238E27FC236}">
                <a16:creationId xmlns:a16="http://schemas.microsoft.com/office/drawing/2014/main" id="{D38EF0D0-CD53-68EF-4781-229C5BC7283E}"/>
              </a:ext>
            </a:extLst>
          </p:cNvPr>
          <p:cNvSpPr/>
          <p:nvPr/>
        </p:nvSpPr>
        <p:spPr>
          <a:xfrm>
            <a:off x="3733840" y="4482593"/>
            <a:ext cx="1935400" cy="538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inus Sign 24">
            <a:extLst>
              <a:ext uri="{FF2B5EF4-FFF2-40B4-BE49-F238E27FC236}">
                <a16:creationId xmlns:a16="http://schemas.microsoft.com/office/drawing/2014/main" id="{86C2FBD6-9B96-FF92-F03F-11959B119E33}"/>
              </a:ext>
            </a:extLst>
          </p:cNvPr>
          <p:cNvSpPr/>
          <p:nvPr/>
        </p:nvSpPr>
        <p:spPr>
          <a:xfrm>
            <a:off x="3733840" y="4975351"/>
            <a:ext cx="1935400" cy="538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inus Sign 25">
            <a:extLst>
              <a:ext uri="{FF2B5EF4-FFF2-40B4-BE49-F238E27FC236}">
                <a16:creationId xmlns:a16="http://schemas.microsoft.com/office/drawing/2014/main" id="{5686FD17-C739-F7A0-D6F4-61E3C43A8A59}"/>
              </a:ext>
            </a:extLst>
          </p:cNvPr>
          <p:cNvSpPr/>
          <p:nvPr/>
        </p:nvSpPr>
        <p:spPr>
          <a:xfrm>
            <a:off x="3658690" y="5488433"/>
            <a:ext cx="1935400" cy="538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inus Sign 26">
            <a:extLst>
              <a:ext uri="{FF2B5EF4-FFF2-40B4-BE49-F238E27FC236}">
                <a16:creationId xmlns:a16="http://schemas.microsoft.com/office/drawing/2014/main" id="{9EEE0FE8-CA5C-0E20-452A-799D2ECECECD}"/>
              </a:ext>
            </a:extLst>
          </p:cNvPr>
          <p:cNvSpPr/>
          <p:nvPr/>
        </p:nvSpPr>
        <p:spPr>
          <a:xfrm>
            <a:off x="3658690" y="5593333"/>
            <a:ext cx="1935400" cy="538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inus Sign 27">
            <a:extLst>
              <a:ext uri="{FF2B5EF4-FFF2-40B4-BE49-F238E27FC236}">
                <a16:creationId xmlns:a16="http://schemas.microsoft.com/office/drawing/2014/main" id="{A4180A84-08B5-8E3A-D413-FE075C668281}"/>
              </a:ext>
            </a:extLst>
          </p:cNvPr>
          <p:cNvSpPr/>
          <p:nvPr/>
        </p:nvSpPr>
        <p:spPr>
          <a:xfrm>
            <a:off x="3733840" y="4850639"/>
            <a:ext cx="1935400" cy="538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796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228D-3DA5-CE84-0373-78160AB3E512}"/>
              </a:ext>
            </a:extLst>
          </p:cNvPr>
          <p:cNvSpPr>
            <a:spLocks noGrp="1"/>
          </p:cNvSpPr>
          <p:nvPr>
            <p:ph type="title"/>
          </p:nvPr>
        </p:nvSpPr>
        <p:spPr>
          <a:xfrm>
            <a:off x="2231136" y="497586"/>
            <a:ext cx="7729728" cy="1188720"/>
          </a:xfrm>
        </p:spPr>
        <p:txBody>
          <a:bodyPr/>
          <a:lstStyle/>
          <a:p>
            <a:r>
              <a:rPr lang="mk-MK" dirty="0"/>
              <a:t>Изградба на модели</a:t>
            </a:r>
            <a:endParaRPr lang="en-GB" dirty="0"/>
          </a:p>
        </p:txBody>
      </p:sp>
      <p:sp>
        <p:nvSpPr>
          <p:cNvPr id="3" name="Content Placeholder 2">
            <a:extLst>
              <a:ext uri="{FF2B5EF4-FFF2-40B4-BE49-F238E27FC236}">
                <a16:creationId xmlns:a16="http://schemas.microsoft.com/office/drawing/2014/main" id="{2002D265-6623-7F8F-8B8C-5AA5836D4D7E}"/>
              </a:ext>
            </a:extLst>
          </p:cNvPr>
          <p:cNvSpPr>
            <a:spLocks noGrp="1"/>
          </p:cNvSpPr>
          <p:nvPr>
            <p:ph idx="1"/>
          </p:nvPr>
        </p:nvSpPr>
        <p:spPr>
          <a:xfrm>
            <a:off x="2231136" y="2150364"/>
            <a:ext cx="7729728" cy="3101983"/>
          </a:xfrm>
        </p:spPr>
        <p:txBody>
          <a:bodyPr/>
          <a:lstStyle/>
          <a:p>
            <a:r>
              <a:rPr lang="mk-MK" sz="1800" dirty="0">
                <a:effectLst/>
                <a:latin typeface="Times New Roman" panose="02020603050405020304" pitchFamily="18" charset="0"/>
                <a:ea typeface="MS Mincho" panose="02020609040205080304" pitchFamily="49" charset="-128"/>
              </a:rPr>
              <a:t>Низ годините се развиени голем број на различни алгоритми и стратегии за предвидувањата во временските серии. Еден пристап неодамна доби значително внимание поради својата способност да ги содржи сложените шеми </a:t>
            </a:r>
            <a:r>
              <a:rPr lang="en-GB" sz="1800" dirty="0">
                <a:effectLst/>
                <a:latin typeface="Times New Roman" panose="02020603050405020304" pitchFamily="18" charset="0"/>
                <a:ea typeface="MS Mincho" panose="02020609040205080304" pitchFamily="49" charset="-128"/>
              </a:rPr>
              <a:t>(patterns) </a:t>
            </a:r>
            <a:r>
              <a:rPr lang="mk-MK" sz="1800" dirty="0">
                <a:effectLst/>
                <a:latin typeface="Times New Roman" panose="02020603050405020304" pitchFamily="18" charset="0"/>
                <a:ea typeface="MS Mincho" panose="02020609040205080304" pitchFamily="49" charset="-128"/>
              </a:rPr>
              <a:t>и последователните зависни активности во историските податоци, и станува збор за </a:t>
            </a:r>
            <a:r>
              <a:rPr lang="en-GB" sz="1800" dirty="0">
                <a:effectLst/>
                <a:latin typeface="Times New Roman" panose="02020603050405020304" pitchFamily="18" charset="0"/>
                <a:ea typeface="MS Mincho" panose="02020609040205080304" pitchFamily="49" charset="-128"/>
              </a:rPr>
              <a:t>Long short-term memory – LSTM</a:t>
            </a:r>
            <a:r>
              <a:rPr lang="mk-MK" sz="1800" dirty="0">
                <a:effectLst/>
                <a:latin typeface="Times New Roman" panose="02020603050405020304" pitchFamily="18" charset="0"/>
                <a:ea typeface="MS Mincho" panose="02020609040205080304" pitchFamily="49" charset="-128"/>
              </a:rPr>
              <a:t>. Поради тоа во ова истражување ние ќе го одб</a:t>
            </a:r>
            <a:r>
              <a:rPr lang="en-GB" sz="1800" dirty="0">
                <a:effectLst/>
                <a:latin typeface="Times New Roman" panose="02020603050405020304" pitchFamily="18" charset="0"/>
                <a:ea typeface="MS Mincho" panose="02020609040205080304" pitchFamily="49" charset="-128"/>
              </a:rPr>
              <a:t>e</a:t>
            </a:r>
            <a:r>
              <a:rPr lang="mk-MK" sz="1800" dirty="0">
                <a:effectLst/>
                <a:latin typeface="Times New Roman" panose="02020603050405020304" pitchFamily="18" charset="0"/>
                <a:ea typeface="MS Mincho" panose="02020609040205080304" pitchFamily="49" charset="-128"/>
              </a:rPr>
              <a:t>раме иновативниот пристам на </a:t>
            </a:r>
            <a:r>
              <a:rPr lang="en-GB" sz="1800" dirty="0">
                <a:effectLst/>
                <a:latin typeface="Times New Roman" panose="02020603050405020304" pitchFamily="18" charset="0"/>
                <a:ea typeface="MS Mincho" panose="02020609040205080304" pitchFamily="49" charset="-128"/>
              </a:rPr>
              <a:t>LSTM </a:t>
            </a:r>
            <a:r>
              <a:rPr lang="mk-MK" sz="1800" dirty="0">
                <a:effectLst/>
                <a:latin typeface="Times New Roman" panose="02020603050405020304" pitchFamily="18" charset="0"/>
                <a:ea typeface="MS Mincho" panose="02020609040205080304" pitchFamily="49" charset="-128"/>
              </a:rPr>
              <a:t>кон градењето на модели.</a:t>
            </a:r>
            <a:endParaRPr lang="en-GB" dirty="0"/>
          </a:p>
        </p:txBody>
      </p:sp>
      <p:pic>
        <p:nvPicPr>
          <p:cNvPr id="5" name="Picture 4" descr="A computer screen shot of a diagram&#10;&#10;Description automatically generated">
            <a:extLst>
              <a:ext uri="{FF2B5EF4-FFF2-40B4-BE49-F238E27FC236}">
                <a16:creationId xmlns:a16="http://schemas.microsoft.com/office/drawing/2014/main" id="{B69F063E-C1BB-E9F0-DC12-CE1C9A60955F}"/>
              </a:ext>
            </a:extLst>
          </p:cNvPr>
          <p:cNvPicPr>
            <a:picLocks noChangeAspect="1"/>
          </p:cNvPicPr>
          <p:nvPr/>
        </p:nvPicPr>
        <p:blipFill rotWithShape="1">
          <a:blip r:embed="rId2">
            <a:extLst>
              <a:ext uri="{28A0092B-C50C-407E-A947-70E740481C1C}">
                <a14:useLocalDpi xmlns:a14="http://schemas.microsoft.com/office/drawing/2010/main" val="0"/>
              </a:ext>
            </a:extLst>
          </a:blip>
          <a:srcRect l="27833" t="33481" r="27833" b="27852"/>
          <a:stretch/>
        </p:blipFill>
        <p:spPr>
          <a:xfrm>
            <a:off x="6596878" y="4198372"/>
            <a:ext cx="4650242" cy="2281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omputer&#10;&#10;Description automatically generated">
            <a:extLst>
              <a:ext uri="{FF2B5EF4-FFF2-40B4-BE49-F238E27FC236}">
                <a16:creationId xmlns:a16="http://schemas.microsoft.com/office/drawing/2014/main" id="{AC26C073-7E10-7494-A4D9-37F8322BD035}"/>
              </a:ext>
            </a:extLst>
          </p:cNvPr>
          <p:cNvPicPr>
            <a:picLocks noChangeAspect="1"/>
          </p:cNvPicPr>
          <p:nvPr/>
        </p:nvPicPr>
        <p:blipFill rotWithShape="1">
          <a:blip r:embed="rId3">
            <a:extLst>
              <a:ext uri="{28A0092B-C50C-407E-A947-70E740481C1C}">
                <a14:useLocalDpi xmlns:a14="http://schemas.microsoft.com/office/drawing/2010/main" val="0"/>
              </a:ext>
            </a:extLst>
          </a:blip>
          <a:srcRect l="62296" t="26949" r="9584" b="56302"/>
          <a:stretch/>
        </p:blipFill>
        <p:spPr>
          <a:xfrm>
            <a:off x="822960" y="4673600"/>
            <a:ext cx="3972560" cy="1330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41071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906B-D881-5BB2-486E-0D691CD6181C}"/>
              </a:ext>
            </a:extLst>
          </p:cNvPr>
          <p:cNvSpPr>
            <a:spLocks noGrp="1"/>
          </p:cNvSpPr>
          <p:nvPr>
            <p:ph type="title"/>
          </p:nvPr>
        </p:nvSpPr>
        <p:spPr>
          <a:xfrm flipH="1" flipV="1">
            <a:off x="13466063" y="-193548"/>
            <a:ext cx="45719" cy="193548"/>
          </a:xfrm>
        </p:spPr>
        <p:txBody>
          <a:bodyPr>
            <a:normAutofit fontScale="90000"/>
          </a:bodyPr>
          <a:lstStyle/>
          <a:p>
            <a:endParaRPr lang="en-GB" dirty="0"/>
          </a:p>
        </p:txBody>
      </p:sp>
      <p:pic>
        <p:nvPicPr>
          <p:cNvPr id="5" name="Content Placeholder 4" descr="A screenshot of a computer&#10;&#10;Description automatically generated">
            <a:extLst>
              <a:ext uri="{FF2B5EF4-FFF2-40B4-BE49-F238E27FC236}">
                <a16:creationId xmlns:a16="http://schemas.microsoft.com/office/drawing/2014/main" id="{FAD297D9-CA03-6BA4-DF03-03F4E354D2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6025" t="27941" r="9283" b="14085"/>
          <a:stretch/>
        </p:blipFill>
        <p:spPr>
          <a:xfrm>
            <a:off x="711200" y="143256"/>
            <a:ext cx="6492240" cy="3870960"/>
          </a:xfrm>
        </p:spPr>
      </p:pic>
      <p:pic>
        <p:nvPicPr>
          <p:cNvPr id="7" name="Picture 6" descr="A screenshot of a computer&#10;&#10;Description automatically generated">
            <a:extLst>
              <a:ext uri="{FF2B5EF4-FFF2-40B4-BE49-F238E27FC236}">
                <a16:creationId xmlns:a16="http://schemas.microsoft.com/office/drawing/2014/main" id="{F3A2ED7C-9235-B1F5-AA64-1640488E8BB2}"/>
              </a:ext>
            </a:extLst>
          </p:cNvPr>
          <p:cNvPicPr>
            <a:picLocks noChangeAspect="1"/>
          </p:cNvPicPr>
          <p:nvPr/>
        </p:nvPicPr>
        <p:blipFill rotWithShape="1">
          <a:blip r:embed="rId3">
            <a:extLst>
              <a:ext uri="{28A0092B-C50C-407E-A947-70E740481C1C}">
                <a14:useLocalDpi xmlns:a14="http://schemas.microsoft.com/office/drawing/2010/main" val="0"/>
              </a:ext>
            </a:extLst>
          </a:blip>
          <a:srcRect l="11417" t="41038" r="51167" b="38963"/>
          <a:stretch/>
        </p:blipFill>
        <p:spPr>
          <a:xfrm>
            <a:off x="1676400" y="4192016"/>
            <a:ext cx="4561840" cy="13716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CC7696E-2E44-96AE-9D07-75B7E5B281D9}"/>
              </a:ext>
            </a:extLst>
          </p:cNvPr>
          <p:cNvPicPr>
            <a:picLocks noChangeAspect="1"/>
          </p:cNvPicPr>
          <p:nvPr/>
        </p:nvPicPr>
        <p:blipFill rotWithShape="1">
          <a:blip r:embed="rId4">
            <a:extLst>
              <a:ext uri="{28A0092B-C50C-407E-A947-70E740481C1C}">
                <a14:useLocalDpi xmlns:a14="http://schemas.microsoft.com/office/drawing/2010/main" val="0"/>
              </a:ext>
            </a:extLst>
          </a:blip>
          <a:srcRect l="10417" t="42371" r="39875" b="47407"/>
          <a:stretch/>
        </p:blipFill>
        <p:spPr>
          <a:xfrm>
            <a:off x="711200" y="5770880"/>
            <a:ext cx="6060441" cy="701040"/>
          </a:xfrm>
          <a:prstGeom prst="rect">
            <a:avLst/>
          </a:prstGeom>
        </p:spPr>
      </p:pic>
      <p:cxnSp>
        <p:nvCxnSpPr>
          <p:cNvPr id="11" name="Connector: Elbow 10">
            <a:extLst>
              <a:ext uri="{FF2B5EF4-FFF2-40B4-BE49-F238E27FC236}">
                <a16:creationId xmlns:a16="http://schemas.microsoft.com/office/drawing/2014/main" id="{A68396BA-6297-4E4F-CB4F-120291C2501D}"/>
              </a:ext>
            </a:extLst>
          </p:cNvPr>
          <p:cNvCxnSpPr>
            <a:stCxn id="5" idx="3"/>
            <a:endCxn id="7" idx="3"/>
          </p:cNvCxnSpPr>
          <p:nvPr/>
        </p:nvCxnSpPr>
        <p:spPr>
          <a:xfrm flipH="1">
            <a:off x="6238240" y="2078736"/>
            <a:ext cx="965200" cy="2799080"/>
          </a:xfrm>
          <a:prstGeom prst="bentConnector3">
            <a:avLst>
              <a:gd name="adj1" fmla="val -236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FD6355B-ACE7-D22C-7DC7-88BDDB7449F1}"/>
              </a:ext>
            </a:extLst>
          </p:cNvPr>
          <p:cNvCxnSpPr>
            <a:stCxn id="7" idx="1"/>
            <a:endCxn id="9" idx="1"/>
          </p:cNvCxnSpPr>
          <p:nvPr/>
        </p:nvCxnSpPr>
        <p:spPr>
          <a:xfrm rot="10800000" flipV="1">
            <a:off x="711200" y="4877816"/>
            <a:ext cx="965200" cy="1243584"/>
          </a:xfrm>
          <a:prstGeom prst="bentConnector3">
            <a:avLst>
              <a:gd name="adj1" fmla="val 1236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041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2750D-B0C4-4F2D-91A6-036D1C882F96}"/>
              </a:ext>
            </a:extLst>
          </p:cNvPr>
          <p:cNvSpPr>
            <a:spLocks noGrp="1"/>
          </p:cNvSpPr>
          <p:nvPr>
            <p:ph type="title"/>
          </p:nvPr>
        </p:nvSpPr>
        <p:spPr>
          <a:xfrm>
            <a:off x="6492240" y="1082548"/>
            <a:ext cx="2188464" cy="223012"/>
          </a:xfrm>
        </p:spPr>
        <p:txBody>
          <a:bodyPr>
            <a:normAutofit fontScale="90000"/>
          </a:bodyPr>
          <a:lstStyle/>
          <a:p>
            <a:endParaRPr lang="en-GB" dirty="0"/>
          </a:p>
        </p:txBody>
      </p:sp>
      <p:pic>
        <p:nvPicPr>
          <p:cNvPr id="5" name="Content Placeholder 4" descr="A screenshot of a computer&#10;&#10;Description automatically generated">
            <a:extLst>
              <a:ext uri="{FF2B5EF4-FFF2-40B4-BE49-F238E27FC236}">
                <a16:creationId xmlns:a16="http://schemas.microsoft.com/office/drawing/2014/main" id="{A5367346-7BD3-F5DC-DCEA-33324E3942D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8984" t="23089" r="6445" b="66655"/>
          <a:stretch/>
        </p:blipFill>
        <p:spPr>
          <a:xfrm>
            <a:off x="2143760" y="843280"/>
            <a:ext cx="7142480" cy="924560"/>
          </a:xfrm>
        </p:spPr>
      </p:pic>
      <p:pic>
        <p:nvPicPr>
          <p:cNvPr id="7" name="Picture 6" descr="A screenshot of a computer&#10;&#10;Description automatically generated">
            <a:extLst>
              <a:ext uri="{FF2B5EF4-FFF2-40B4-BE49-F238E27FC236}">
                <a16:creationId xmlns:a16="http://schemas.microsoft.com/office/drawing/2014/main" id="{D312F5E9-F8A3-AC22-6459-E3A39A94E5C4}"/>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43110" r="3667" b="10223"/>
          <a:stretch/>
        </p:blipFill>
        <p:spPr>
          <a:xfrm>
            <a:off x="2011680" y="2007108"/>
            <a:ext cx="7833360" cy="4437965"/>
          </a:xfrm>
          <a:prstGeom prst="rect">
            <a:avLst/>
          </a:prstGeom>
        </p:spPr>
      </p:pic>
    </p:spTree>
    <p:extLst>
      <p:ext uri="{BB962C8B-B14F-4D97-AF65-F5344CB8AC3E}">
        <p14:creationId xmlns:p14="http://schemas.microsoft.com/office/powerpoint/2010/main" val="258681183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
  <TotalTime>153</TotalTime>
  <Words>496</Words>
  <Application>Microsoft Office PowerPoint</Application>
  <PresentationFormat>Widescreen</PresentationFormat>
  <Paragraphs>26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Corbel</vt:lpstr>
      <vt:lpstr>Gill Sans MT</vt:lpstr>
      <vt:lpstr>Times New Roman</vt:lpstr>
      <vt:lpstr>Parcel</vt:lpstr>
      <vt:lpstr>Крипто предикции на Bitcoin, Litecoin, Dogecoin, Ethereum, Cardano, Monero, Dash, со проучување на нивните податоци со библиотеката tsfresh </vt:lpstr>
      <vt:lpstr>Вовед</vt:lpstr>
      <vt:lpstr>Користење на податоци</vt:lpstr>
      <vt:lpstr>Анализа на податоците и нивна подготовка (Data preparation)</vt:lpstr>
      <vt:lpstr>Tsfresh</vt:lpstr>
      <vt:lpstr>PowerPoint Presentation</vt:lpstr>
      <vt:lpstr>Изградба на модели</vt:lpstr>
      <vt:lpstr>PowerPoint Presentation</vt:lpstr>
      <vt:lpstr>PowerPoint Presentation</vt:lpstr>
      <vt:lpstr>Резултати</vt:lpstr>
      <vt:lpstr>Bitcoin</vt:lpstr>
      <vt:lpstr>Ethereum</vt:lpstr>
      <vt:lpstr>Litecoin</vt:lpstr>
      <vt:lpstr>Cardano</vt:lpstr>
      <vt:lpstr>monero</vt:lpstr>
      <vt:lpstr>Dash</vt:lpstr>
      <vt:lpstr>dogecoin</vt:lpstr>
      <vt:lpstr>заклучок</vt:lpstr>
      <vt:lpstr>Ви благодарам на вниманието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Крипто предикции на Bitcoin, Litecoin, Dogecoin, Ethereum, Cardano, Monero, Dash, со проучување на нивните податоци со библиотеката tsfresh </dc:title>
  <dc:creator>krste gosarevski</dc:creator>
  <cp:lastModifiedBy>krste gosarevski</cp:lastModifiedBy>
  <cp:revision>3</cp:revision>
  <dcterms:created xsi:type="dcterms:W3CDTF">2023-08-29T19:21:34Z</dcterms:created>
  <dcterms:modified xsi:type="dcterms:W3CDTF">2023-08-29T21:55:04Z</dcterms:modified>
</cp:coreProperties>
</file>